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74" r:id="rId3"/>
    <p:sldId id="258" r:id="rId4"/>
    <p:sldId id="268" r:id="rId5"/>
    <p:sldId id="277" r:id="rId6"/>
    <p:sldId id="271" r:id="rId7"/>
    <p:sldId id="284" r:id="rId8"/>
    <p:sldId id="272" r:id="rId9"/>
    <p:sldId id="278" r:id="rId10"/>
    <p:sldId id="283" r:id="rId11"/>
    <p:sldId id="281" r:id="rId12"/>
    <p:sldId id="280" r:id="rId13"/>
    <p:sldId id="261" r:id="rId14"/>
    <p:sldId id="279" r:id="rId15"/>
    <p:sldId id="25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183">
          <p15:clr>
            <a:srgbClr val="A4A3A4"/>
          </p15:clr>
        </p15:guide>
        <p15:guide id="4" orient="horz" pos="663">
          <p15:clr>
            <a:srgbClr val="A4A3A4"/>
          </p15:clr>
        </p15:guide>
        <p15:guide id="5" pos="50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u, Yong" initials="LY" lastIdx="1" clrIdx="0">
    <p:extLst>
      <p:ext uri="{19B8F6BF-5375-455C-9EA6-DF929625EA0E}">
        <p15:presenceInfo xmlns:p15="http://schemas.microsoft.com/office/powerpoint/2012/main" userId="S-1-5-21-1757981266-725345543-1404487317-16333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F65230"/>
    <a:srgbClr val="442A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549" autoAdjust="0"/>
    <p:restoredTop sz="95394" autoAdjust="0"/>
  </p:normalViewPr>
  <p:slideViewPr>
    <p:cSldViewPr snapToGrid="0">
      <p:cViewPr varScale="1">
        <p:scale>
          <a:sx n="84" d="100"/>
          <a:sy n="84" d="100"/>
        </p:scale>
        <p:origin x="96" y="106"/>
      </p:cViewPr>
      <p:guideLst>
        <p:guide orient="horz" pos="2184"/>
        <p:guide pos="3840"/>
        <p:guide orient="horz" pos="2183"/>
        <p:guide orient="horz" pos="663"/>
        <p:guide pos="50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liu86\Documents\STV\2018\dpdk-summit\vhost-dequeue-perf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yliu86\Documents\STV\2018\dpdk-summit\vhost-dequeue-perf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C:\Users\yliu86\Documents\STV\2018\dpdk-summit\vhost-dequeue-perf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2400" b="1"/>
              <a:t>VM2NIC 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Sheet1!$B$25</c:f>
              <c:strCache>
                <c:ptCount val="1"/>
                <c:pt idx="0">
                  <c:v>VM2NIC</c:v>
                </c:pt>
              </c:strCache>
            </c:strRef>
          </c:tx>
          <c:spPr>
            <a:ln w="28575" cap="rnd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Sheet1!$A$26:$A$37</c:f>
              <c:numCache>
                <c:formatCode>General</c:formatCode>
                <c:ptCount val="12"/>
                <c:pt idx="0">
                  <c:v>32</c:v>
                </c:pt>
                <c:pt idx="1">
                  <c:v>64</c:v>
                </c:pt>
                <c:pt idx="2">
                  <c:v>128</c:v>
                </c:pt>
                <c:pt idx="3">
                  <c:v>256</c:v>
                </c:pt>
                <c:pt idx="4">
                  <c:v>512</c:v>
                </c:pt>
                <c:pt idx="5">
                  <c:v>600</c:v>
                </c:pt>
                <c:pt idx="6">
                  <c:v>700</c:v>
                </c:pt>
                <c:pt idx="7">
                  <c:v>800</c:v>
                </c:pt>
                <c:pt idx="8">
                  <c:v>896</c:v>
                </c:pt>
                <c:pt idx="9">
                  <c:v>928</c:v>
                </c:pt>
                <c:pt idx="10">
                  <c:v>960</c:v>
                </c:pt>
                <c:pt idx="11">
                  <c:v>992</c:v>
                </c:pt>
              </c:numCache>
            </c:numRef>
          </c:cat>
          <c:val>
            <c:numRef>
              <c:f>Sheet1!$B$26:$B$37</c:f>
              <c:numCache>
                <c:formatCode>General</c:formatCode>
                <c:ptCount val="12"/>
                <c:pt idx="0">
                  <c:v>3572265</c:v>
                </c:pt>
                <c:pt idx="1">
                  <c:v>5858936</c:v>
                </c:pt>
                <c:pt idx="2">
                  <c:v>6118783</c:v>
                </c:pt>
                <c:pt idx="3">
                  <c:v>6548719</c:v>
                </c:pt>
                <c:pt idx="4">
                  <c:v>7693137</c:v>
                </c:pt>
                <c:pt idx="5">
                  <c:v>7932160</c:v>
                </c:pt>
                <c:pt idx="6">
                  <c:v>8573914</c:v>
                </c:pt>
                <c:pt idx="7">
                  <c:v>8574393</c:v>
                </c:pt>
                <c:pt idx="8">
                  <c:v>8443314</c:v>
                </c:pt>
                <c:pt idx="9">
                  <c:v>8509394</c:v>
                </c:pt>
                <c:pt idx="10">
                  <c:v>8509510</c:v>
                </c:pt>
                <c:pt idx="11">
                  <c:v>8790522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8788824"/>
        <c:axId val="388794704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Sheet1!$A$25</c15:sqref>
                        </c15:formulaRef>
                      </c:ext>
                    </c:extLst>
                    <c:strCache>
                      <c:ptCount val="1"/>
                      <c:pt idx="0">
                        <c:v>NIC freeshold feedback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cat>
                  <c:numRef>
                    <c:extLst>
                      <c:ext uri="{02D57815-91ED-43cb-92C2-25804820EDAC}">
                        <c15:formulaRef>
                          <c15:sqref>Sheet1!$A$26:$A$37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32</c:v>
                      </c:pt>
                      <c:pt idx="1">
                        <c:v>64</c:v>
                      </c:pt>
                      <c:pt idx="2">
                        <c:v>128</c:v>
                      </c:pt>
                      <c:pt idx="3">
                        <c:v>256</c:v>
                      </c:pt>
                      <c:pt idx="4">
                        <c:v>512</c:v>
                      </c:pt>
                      <c:pt idx="5">
                        <c:v>600</c:v>
                      </c:pt>
                      <c:pt idx="6">
                        <c:v>700</c:v>
                      </c:pt>
                      <c:pt idx="7">
                        <c:v>800</c:v>
                      </c:pt>
                      <c:pt idx="8">
                        <c:v>896</c:v>
                      </c:pt>
                      <c:pt idx="9">
                        <c:v>928</c:v>
                      </c:pt>
                      <c:pt idx="10">
                        <c:v>960</c:v>
                      </c:pt>
                      <c:pt idx="11">
                        <c:v>992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Sheet1!$A$26:$A$37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32</c:v>
                      </c:pt>
                      <c:pt idx="1">
                        <c:v>64</c:v>
                      </c:pt>
                      <c:pt idx="2">
                        <c:v>128</c:v>
                      </c:pt>
                      <c:pt idx="3">
                        <c:v>256</c:v>
                      </c:pt>
                      <c:pt idx="4">
                        <c:v>512</c:v>
                      </c:pt>
                      <c:pt idx="5">
                        <c:v>600</c:v>
                      </c:pt>
                      <c:pt idx="6">
                        <c:v>700</c:v>
                      </c:pt>
                      <c:pt idx="7">
                        <c:v>800</c:v>
                      </c:pt>
                      <c:pt idx="8">
                        <c:v>896</c:v>
                      </c:pt>
                      <c:pt idx="9">
                        <c:v>928</c:v>
                      </c:pt>
                      <c:pt idx="10">
                        <c:v>960</c:v>
                      </c:pt>
                      <c:pt idx="11">
                        <c:v>992</c:v>
                      </c:pt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388788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b="1"/>
                  <a:t>NIC Free Threshold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8794704"/>
        <c:crosses val="autoZero"/>
        <c:auto val="1"/>
        <c:lblAlgn val="ctr"/>
        <c:lblOffset val="100"/>
        <c:noMultiLvlLbl val="0"/>
      </c:catAx>
      <c:valAx>
        <c:axId val="388794704"/>
        <c:scaling>
          <c:orientation val="minMax"/>
          <c:max val="1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8788824"/>
        <c:crosses val="autoZero"/>
        <c:crossBetween val="between"/>
        <c:dispUnits>
          <c:builtInUnit val="m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 algn="ctr" rtl="0"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pPr>
            <a:r>
              <a:rPr lang="en-US" sz="2400" b="1" dirty="0"/>
              <a:t>DPDK PVP Performance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0"/>
          <c:tx>
            <c:strRef>
              <c:f>Sheet1!$C$129</c:f>
              <c:strCache>
                <c:ptCount val="1"/>
                <c:pt idx="0">
                  <c:v>Zero-copy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Sheet1!$B$130:$B$136</c:f>
              <c:numCache>
                <c:formatCode>General</c:formatCode>
                <c:ptCount val="7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1024</c:v>
                </c:pt>
                <c:pt idx="5">
                  <c:v>1280</c:v>
                </c:pt>
                <c:pt idx="6">
                  <c:v>1514</c:v>
                </c:pt>
              </c:numCache>
            </c:numRef>
          </c:cat>
          <c:val>
            <c:numRef>
              <c:f>Sheet1!$C$130:$C$136</c:f>
              <c:numCache>
                <c:formatCode>General</c:formatCode>
                <c:ptCount val="7"/>
                <c:pt idx="0">
                  <c:v>10.714875454290903</c:v>
                </c:pt>
                <c:pt idx="1">
                  <c:v>17.876831085588282</c:v>
                </c:pt>
                <c:pt idx="2">
                  <c:v>29.98105204796968</c:v>
                </c:pt>
                <c:pt idx="3">
                  <c:v>53.5352841066575</c:v>
                </c:pt>
                <c:pt idx="4">
                  <c:v>81.339665264295974</c:v>
                </c:pt>
                <c:pt idx="5">
                  <c:v>90.765658369373668</c:v>
                </c:pt>
                <c:pt idx="6">
                  <c:v>97.037813555740314</c:v>
                </c:pt>
              </c:numCache>
            </c:numRef>
          </c:val>
        </c:ser>
        <c:ser>
          <c:idx val="2"/>
          <c:order val="1"/>
          <c:tx>
            <c:strRef>
              <c:f>Sheet1!$D$129</c:f>
              <c:strCache>
                <c:ptCount val="1"/>
                <c:pt idx="0">
                  <c:v>Default</c:v>
                </c:pt>
              </c:strCache>
            </c:strRef>
          </c:tx>
          <c:spPr>
            <a:solidFill>
              <a:schemeClr val="accent3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Sheet1!$B$130:$B$136</c:f>
              <c:numCache>
                <c:formatCode>General</c:formatCode>
                <c:ptCount val="7"/>
                <c:pt idx="0">
                  <c:v>64</c:v>
                </c:pt>
                <c:pt idx="1">
                  <c:v>128</c:v>
                </c:pt>
                <c:pt idx="2">
                  <c:v>256</c:v>
                </c:pt>
                <c:pt idx="3">
                  <c:v>512</c:v>
                </c:pt>
                <c:pt idx="4">
                  <c:v>1024</c:v>
                </c:pt>
                <c:pt idx="5">
                  <c:v>1280</c:v>
                </c:pt>
                <c:pt idx="6">
                  <c:v>1514</c:v>
                </c:pt>
              </c:numCache>
            </c:numRef>
          </c:cat>
          <c:val>
            <c:numRef>
              <c:f>Sheet1!$D$130:$D$136</c:f>
              <c:numCache>
                <c:formatCode>General</c:formatCode>
                <c:ptCount val="7"/>
                <c:pt idx="0">
                  <c:v>12.65814323139166</c:v>
                </c:pt>
                <c:pt idx="1">
                  <c:v>20.445915709146139</c:v>
                </c:pt>
                <c:pt idx="2">
                  <c:v>32.774459092439137</c:v>
                </c:pt>
                <c:pt idx="3">
                  <c:v>53.599251795101232</c:v>
                </c:pt>
                <c:pt idx="4">
                  <c:v>68.829765532165538</c:v>
                </c:pt>
                <c:pt idx="5">
                  <c:v>72.770383089184676</c:v>
                </c:pt>
                <c:pt idx="6">
                  <c:v>75.729357666941354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388792744"/>
        <c:axId val="388789216"/>
      </c:barChart>
      <c:catAx>
        <c:axId val="388792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8789216"/>
        <c:crosses val="autoZero"/>
        <c:auto val="1"/>
        <c:lblAlgn val="ctr"/>
        <c:lblOffset val="100"/>
        <c:noMultiLvlLbl val="0"/>
      </c:catAx>
      <c:valAx>
        <c:axId val="38878921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sz="1600"/>
                  <a:t>Line rate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8792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1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2400" b="1"/>
              <a:t>VM2VM when touch packet header 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Sheet2!$C$12</c:f>
              <c:strCache>
                <c:ptCount val="1"/>
                <c:pt idx="0">
                  <c:v>Packet Size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Sheet2!$C$13:$C$35</c:f>
              <c:numCache>
                <c:formatCode>General</c:formatCode>
                <c:ptCount val="23"/>
                <c:pt idx="0">
                  <c:v>64</c:v>
                </c:pt>
                <c:pt idx="1">
                  <c:v>128</c:v>
                </c:pt>
                <c:pt idx="2">
                  <c:v>192</c:v>
                </c:pt>
                <c:pt idx="3">
                  <c:v>256</c:v>
                </c:pt>
                <c:pt idx="4">
                  <c:v>320</c:v>
                </c:pt>
                <c:pt idx="5">
                  <c:v>384</c:v>
                </c:pt>
                <c:pt idx="6">
                  <c:v>448</c:v>
                </c:pt>
                <c:pt idx="7">
                  <c:v>512</c:v>
                </c:pt>
                <c:pt idx="8">
                  <c:v>576</c:v>
                </c:pt>
                <c:pt idx="9">
                  <c:v>640</c:v>
                </c:pt>
                <c:pt idx="10">
                  <c:v>704</c:v>
                </c:pt>
                <c:pt idx="11">
                  <c:v>768</c:v>
                </c:pt>
                <c:pt idx="12">
                  <c:v>832</c:v>
                </c:pt>
                <c:pt idx="13">
                  <c:v>896</c:v>
                </c:pt>
                <c:pt idx="14">
                  <c:v>960</c:v>
                </c:pt>
                <c:pt idx="15">
                  <c:v>1024</c:v>
                </c:pt>
                <c:pt idx="16">
                  <c:v>1088</c:v>
                </c:pt>
                <c:pt idx="17">
                  <c:v>1152</c:v>
                </c:pt>
                <c:pt idx="18">
                  <c:v>1216</c:v>
                </c:pt>
                <c:pt idx="19">
                  <c:v>1280</c:v>
                </c:pt>
                <c:pt idx="20">
                  <c:v>1344</c:v>
                </c:pt>
                <c:pt idx="21">
                  <c:v>1408</c:v>
                </c:pt>
                <c:pt idx="22">
                  <c:v>1472</c:v>
                </c:pt>
              </c:numCache>
            </c:numRef>
          </c:cat>
          <c:val>
            <c:numRef>
              <c:f>Sheet2!$C$13:$C$35</c:f>
              <c:numCache>
                <c:formatCode>General</c:formatCode>
                <c:ptCount val="23"/>
                <c:pt idx="0">
                  <c:v>64</c:v>
                </c:pt>
                <c:pt idx="1">
                  <c:v>128</c:v>
                </c:pt>
                <c:pt idx="2">
                  <c:v>192</c:v>
                </c:pt>
                <c:pt idx="3">
                  <c:v>256</c:v>
                </c:pt>
                <c:pt idx="4">
                  <c:v>320</c:v>
                </c:pt>
                <c:pt idx="5">
                  <c:v>384</c:v>
                </c:pt>
                <c:pt idx="6">
                  <c:v>448</c:v>
                </c:pt>
                <c:pt idx="7">
                  <c:v>512</c:v>
                </c:pt>
                <c:pt idx="8">
                  <c:v>576</c:v>
                </c:pt>
                <c:pt idx="9">
                  <c:v>640</c:v>
                </c:pt>
                <c:pt idx="10">
                  <c:v>704</c:v>
                </c:pt>
                <c:pt idx="11">
                  <c:v>768</c:v>
                </c:pt>
                <c:pt idx="12">
                  <c:v>832</c:v>
                </c:pt>
                <c:pt idx="13">
                  <c:v>896</c:v>
                </c:pt>
                <c:pt idx="14">
                  <c:v>960</c:v>
                </c:pt>
                <c:pt idx="15">
                  <c:v>1024</c:v>
                </c:pt>
                <c:pt idx="16">
                  <c:v>1088</c:v>
                </c:pt>
                <c:pt idx="17">
                  <c:v>1152</c:v>
                </c:pt>
                <c:pt idx="18">
                  <c:v>1216</c:v>
                </c:pt>
                <c:pt idx="19">
                  <c:v>1280</c:v>
                </c:pt>
                <c:pt idx="20">
                  <c:v>1344</c:v>
                </c:pt>
                <c:pt idx="21">
                  <c:v>1408</c:v>
                </c:pt>
                <c:pt idx="22">
                  <c:v>1472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Sheet2!$D$12</c:f>
              <c:strCache>
                <c:ptCount val="1"/>
                <c:pt idx="0">
                  <c:v>Zero-copy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Sheet2!$C$13:$C$35</c:f>
              <c:numCache>
                <c:formatCode>General</c:formatCode>
                <c:ptCount val="23"/>
                <c:pt idx="0">
                  <c:v>64</c:v>
                </c:pt>
                <c:pt idx="1">
                  <c:v>128</c:v>
                </c:pt>
                <c:pt idx="2">
                  <c:v>192</c:v>
                </c:pt>
                <c:pt idx="3">
                  <c:v>256</c:v>
                </c:pt>
                <c:pt idx="4">
                  <c:v>320</c:v>
                </c:pt>
                <c:pt idx="5">
                  <c:v>384</c:v>
                </c:pt>
                <c:pt idx="6">
                  <c:v>448</c:v>
                </c:pt>
                <c:pt idx="7">
                  <c:v>512</c:v>
                </c:pt>
                <c:pt idx="8">
                  <c:v>576</c:v>
                </c:pt>
                <c:pt idx="9">
                  <c:v>640</c:v>
                </c:pt>
                <c:pt idx="10">
                  <c:v>704</c:v>
                </c:pt>
                <c:pt idx="11">
                  <c:v>768</c:v>
                </c:pt>
                <c:pt idx="12">
                  <c:v>832</c:v>
                </c:pt>
                <c:pt idx="13">
                  <c:v>896</c:v>
                </c:pt>
                <c:pt idx="14">
                  <c:v>960</c:v>
                </c:pt>
                <c:pt idx="15">
                  <c:v>1024</c:v>
                </c:pt>
                <c:pt idx="16">
                  <c:v>1088</c:v>
                </c:pt>
                <c:pt idx="17">
                  <c:v>1152</c:v>
                </c:pt>
                <c:pt idx="18">
                  <c:v>1216</c:v>
                </c:pt>
                <c:pt idx="19">
                  <c:v>1280</c:v>
                </c:pt>
                <c:pt idx="20">
                  <c:v>1344</c:v>
                </c:pt>
                <c:pt idx="21">
                  <c:v>1408</c:v>
                </c:pt>
                <c:pt idx="22">
                  <c:v>1472</c:v>
                </c:pt>
              </c:numCache>
            </c:numRef>
          </c:cat>
          <c:val>
            <c:numRef>
              <c:f>Sheet2!$D$13:$D$35</c:f>
              <c:numCache>
                <c:formatCode>General</c:formatCode>
                <c:ptCount val="23"/>
                <c:pt idx="0">
                  <c:v>8615694</c:v>
                </c:pt>
                <c:pt idx="1">
                  <c:v>8577209</c:v>
                </c:pt>
                <c:pt idx="2">
                  <c:v>8574765</c:v>
                </c:pt>
                <c:pt idx="3">
                  <c:v>8575237</c:v>
                </c:pt>
                <c:pt idx="4">
                  <c:v>8574410</c:v>
                </c:pt>
                <c:pt idx="5">
                  <c:v>8578126</c:v>
                </c:pt>
                <c:pt idx="6">
                  <c:v>8578444</c:v>
                </c:pt>
                <c:pt idx="7">
                  <c:v>8583301</c:v>
                </c:pt>
                <c:pt idx="8">
                  <c:v>8583258</c:v>
                </c:pt>
                <c:pt idx="9">
                  <c:v>8584131</c:v>
                </c:pt>
                <c:pt idx="10">
                  <c:v>8584200</c:v>
                </c:pt>
                <c:pt idx="11">
                  <c:v>8572413</c:v>
                </c:pt>
                <c:pt idx="12">
                  <c:v>8579380</c:v>
                </c:pt>
                <c:pt idx="13">
                  <c:v>8583418</c:v>
                </c:pt>
                <c:pt idx="14">
                  <c:v>8582665</c:v>
                </c:pt>
                <c:pt idx="15">
                  <c:v>8598345</c:v>
                </c:pt>
                <c:pt idx="16">
                  <c:v>8599882</c:v>
                </c:pt>
                <c:pt idx="17">
                  <c:v>8598844</c:v>
                </c:pt>
                <c:pt idx="18">
                  <c:v>8595520</c:v>
                </c:pt>
                <c:pt idx="19">
                  <c:v>8593858</c:v>
                </c:pt>
                <c:pt idx="20">
                  <c:v>8593483</c:v>
                </c:pt>
                <c:pt idx="21">
                  <c:v>8595384</c:v>
                </c:pt>
                <c:pt idx="22">
                  <c:v>8597566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Sheet2!$E$12</c:f>
              <c:strCache>
                <c:ptCount val="1"/>
                <c:pt idx="0">
                  <c:v>Default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Sheet2!$C$13:$C$35</c:f>
              <c:numCache>
                <c:formatCode>General</c:formatCode>
                <c:ptCount val="23"/>
                <c:pt idx="0">
                  <c:v>64</c:v>
                </c:pt>
                <c:pt idx="1">
                  <c:v>128</c:v>
                </c:pt>
                <c:pt idx="2">
                  <c:v>192</c:v>
                </c:pt>
                <c:pt idx="3">
                  <c:v>256</c:v>
                </c:pt>
                <c:pt idx="4">
                  <c:v>320</c:v>
                </c:pt>
                <c:pt idx="5">
                  <c:v>384</c:v>
                </c:pt>
                <c:pt idx="6">
                  <c:v>448</c:v>
                </c:pt>
                <c:pt idx="7">
                  <c:v>512</c:v>
                </c:pt>
                <c:pt idx="8">
                  <c:v>576</c:v>
                </c:pt>
                <c:pt idx="9">
                  <c:v>640</c:v>
                </c:pt>
                <c:pt idx="10">
                  <c:v>704</c:v>
                </c:pt>
                <c:pt idx="11">
                  <c:v>768</c:v>
                </c:pt>
                <c:pt idx="12">
                  <c:v>832</c:v>
                </c:pt>
                <c:pt idx="13">
                  <c:v>896</c:v>
                </c:pt>
                <c:pt idx="14">
                  <c:v>960</c:v>
                </c:pt>
                <c:pt idx="15">
                  <c:v>1024</c:v>
                </c:pt>
                <c:pt idx="16">
                  <c:v>1088</c:v>
                </c:pt>
                <c:pt idx="17">
                  <c:v>1152</c:v>
                </c:pt>
                <c:pt idx="18">
                  <c:v>1216</c:v>
                </c:pt>
                <c:pt idx="19">
                  <c:v>1280</c:v>
                </c:pt>
                <c:pt idx="20">
                  <c:v>1344</c:v>
                </c:pt>
                <c:pt idx="21">
                  <c:v>1408</c:v>
                </c:pt>
                <c:pt idx="22">
                  <c:v>1472</c:v>
                </c:pt>
              </c:numCache>
            </c:numRef>
          </c:cat>
          <c:val>
            <c:numRef>
              <c:f>Sheet2!$E$13:$E$35</c:f>
              <c:numCache>
                <c:formatCode>General</c:formatCode>
                <c:ptCount val="23"/>
                <c:pt idx="0">
                  <c:v>9513276</c:v>
                </c:pt>
                <c:pt idx="1">
                  <c:v>9513551</c:v>
                </c:pt>
                <c:pt idx="2">
                  <c:v>9476992</c:v>
                </c:pt>
                <c:pt idx="3">
                  <c:v>9438210</c:v>
                </c:pt>
                <c:pt idx="4">
                  <c:v>9150136</c:v>
                </c:pt>
                <c:pt idx="5">
                  <c:v>8401118</c:v>
                </c:pt>
                <c:pt idx="6">
                  <c:v>8240869</c:v>
                </c:pt>
                <c:pt idx="7">
                  <c:v>8226760</c:v>
                </c:pt>
                <c:pt idx="8">
                  <c:v>8449713</c:v>
                </c:pt>
                <c:pt idx="9">
                  <c:v>8397467</c:v>
                </c:pt>
                <c:pt idx="10">
                  <c:v>8306977</c:v>
                </c:pt>
                <c:pt idx="11">
                  <c:v>8288604</c:v>
                </c:pt>
                <c:pt idx="12">
                  <c:v>8274807</c:v>
                </c:pt>
                <c:pt idx="13">
                  <c:v>8224009</c:v>
                </c:pt>
                <c:pt idx="14">
                  <c:v>7871995</c:v>
                </c:pt>
                <c:pt idx="15">
                  <c:v>7517971</c:v>
                </c:pt>
                <c:pt idx="16">
                  <c:v>7335664</c:v>
                </c:pt>
                <c:pt idx="17">
                  <c:v>7285320</c:v>
                </c:pt>
                <c:pt idx="18">
                  <c:v>7251966</c:v>
                </c:pt>
                <c:pt idx="19">
                  <c:v>7261173</c:v>
                </c:pt>
                <c:pt idx="20">
                  <c:v>7390571</c:v>
                </c:pt>
                <c:pt idx="21">
                  <c:v>7228885</c:v>
                </c:pt>
                <c:pt idx="22">
                  <c:v>7031003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9579736"/>
        <c:axId val="589582480"/>
      </c:lineChart>
      <c:catAx>
        <c:axId val="589579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89582480"/>
        <c:crosses val="autoZero"/>
        <c:auto val="1"/>
        <c:lblAlgn val="ctr"/>
        <c:lblOffset val="100"/>
        <c:noMultiLvlLbl val="0"/>
      </c:catAx>
      <c:valAx>
        <c:axId val="589582480"/>
        <c:scaling>
          <c:orientation val="minMax"/>
          <c:min val="6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589579736"/>
        <c:crosses val="autoZero"/>
        <c:crossBetween val="between"/>
        <c:dispUnits>
          <c:builtInUnit val="millions"/>
          <c:dispUnitsLbl>
            <c:layout>
              <c:manualLayout>
                <c:xMode val="edge"/>
                <c:yMode val="edge"/>
                <c:x val="1.2289350136261798E-2"/>
                <c:y val="0.33863535665809186"/>
              </c:manualLayout>
            </c:layout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 algn="just"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2400" b="1" dirty="0"/>
              <a:t>VM2VM </a:t>
            </a:r>
            <a:r>
              <a:rPr lang="en-US" sz="2400" b="1" dirty="0" err="1" smtClean="0"/>
              <a:t>IPerf</a:t>
            </a:r>
            <a:r>
              <a:rPr lang="en-US" sz="2400" b="1" baseline="0" dirty="0" smtClean="0"/>
              <a:t> </a:t>
            </a:r>
            <a:r>
              <a:rPr lang="en-US" sz="2400" b="1" baseline="0" dirty="0"/>
              <a:t>TCP</a:t>
            </a:r>
            <a:endParaRPr lang="en-US" sz="24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</c:spPr>
          </c:dPt>
          <c:cat>
            <c:strRef>
              <c:f>Sheet1!$C$160:$D$160</c:f>
              <c:strCache>
                <c:ptCount val="2"/>
                <c:pt idx="0">
                  <c:v>Zero-copy</c:v>
                </c:pt>
                <c:pt idx="1">
                  <c:v>Default</c:v>
                </c:pt>
              </c:strCache>
            </c:strRef>
          </c:cat>
          <c:val>
            <c:numRef>
              <c:f>Sheet1!$C$161:$D$161</c:f>
              <c:numCache>
                <c:formatCode>General</c:formatCode>
                <c:ptCount val="2"/>
                <c:pt idx="0">
                  <c:v>38.5</c:v>
                </c:pt>
                <c:pt idx="1">
                  <c:v>24.6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88789608"/>
        <c:axId val="388791568"/>
      </c:barChart>
      <c:catAx>
        <c:axId val="388789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8791568"/>
        <c:crosses val="autoZero"/>
        <c:auto val="1"/>
        <c:lblAlgn val="ctr"/>
        <c:lblOffset val="100"/>
        <c:noMultiLvlLbl val="0"/>
      </c:catAx>
      <c:valAx>
        <c:axId val="388791568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sz="1800"/>
                  <a:t>Gbits/Sec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88789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B38013-A3EC-3B45-817A-5929A218602D}" type="datetimeFigureOut">
              <a:rPr lang="en-US" smtClean="0"/>
              <a:t>6/20/2018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F47F7-EAD3-824A-BCB1-958757616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70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18B2F-322D-4084-852B-5F3169B8F33F}" type="datetimeFigureOut">
              <a:rPr lang="en-US" smtClean="0"/>
              <a:t>6/20/2018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1D1B8-F908-4C26-9917-1BD50632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462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1D1B8-F908-4C26-9917-1BD5063278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543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1D1B8-F908-4C26-9917-1BD5063278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350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1D1B8-F908-4C26-9917-1BD5063278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048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1D1B8-F908-4C26-9917-1BD5063278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25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1D1B8-F908-4C26-9917-1BD5063278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31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1D1B8-F908-4C26-9917-1BD5063278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65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1D1B8-F908-4C26-9917-1BD5063278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965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1D1B8-F908-4C26-9917-1BD5063278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448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41D1B8-F908-4C26-9917-1BD5063278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94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12192000" cy="23493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x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729559"/>
            <a:ext cx="9480220" cy="2047821"/>
          </a:xfrm>
        </p:spPr>
        <p:txBody>
          <a:bodyPr anchor="b"/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8E0681CA-4552-427A-822D-877F8BC21D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5" y="811417"/>
            <a:ext cx="4294463" cy="11067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" b="41370"/>
          <a:stretch/>
        </p:blipFill>
        <p:spPr>
          <a:xfrm>
            <a:off x="0" y="-1"/>
            <a:ext cx="12191999" cy="402094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985"/>
            <a:ext cx="9244897" cy="1676071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8E0681CA-4552-427A-822D-877F8BC21D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023" y="330044"/>
            <a:ext cx="1821272" cy="46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9481" y="1981200"/>
            <a:ext cx="9583381" cy="4050323"/>
          </a:xfrm>
        </p:spPr>
        <p:txBody>
          <a:bodyPr/>
          <a:lstStyle>
            <a:lvl1pPr>
              <a:spcBef>
                <a:spcPts val="600"/>
              </a:spcBef>
              <a:defRPr sz="24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SzPct val="75000"/>
              <a:defRPr sz="2000"/>
            </a:lvl2pPr>
            <a:lvl3pPr marL="1143000" indent="-228600">
              <a:spcBef>
                <a:spcPts val="0"/>
              </a:spcBef>
              <a:spcAft>
                <a:spcPts val="300"/>
              </a:spcAft>
              <a:buClr>
                <a:schemeClr val="accent6"/>
              </a:buClr>
              <a:buSzPct val="75000"/>
              <a:buFont typeface="Wingdings" panose="05000000000000000000" pitchFamily="2" charset="2"/>
              <a:buChar char="Ø"/>
              <a:defRPr sz="1800"/>
            </a:lvl3pPr>
            <a:lvl4pPr marL="1600200" indent="-228600">
              <a:spcBef>
                <a:spcPts val="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/>
            </a:lvl4pPr>
            <a:lvl5pPr marL="2057400" indent="-228600">
              <a:lnSpc>
                <a:spcPct val="85000"/>
              </a:lnSpc>
              <a:spcBef>
                <a:spcPts val="0"/>
              </a:spcBef>
              <a:spcAft>
                <a:spcPts val="300"/>
              </a:spcAft>
              <a:buClr>
                <a:schemeClr val="accent5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962" b="2"/>
          <a:stretch/>
        </p:blipFill>
        <p:spPr>
          <a:xfrm>
            <a:off x="0" y="0"/>
            <a:ext cx="634452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8E0681CA-4552-427A-822D-877F8BC21D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96" y="435479"/>
            <a:ext cx="2203739" cy="5682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6/20/2018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6/20/2018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85398" y="503152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6/20/2018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618" b="2"/>
          <a:stretch/>
        </p:blipFill>
        <p:spPr>
          <a:xfrm>
            <a:off x="1" y="0"/>
            <a:ext cx="3948111" cy="6858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="" xmlns:a16="http://schemas.microsoft.com/office/drawing/2014/main" id="{8E0681CA-4552-427A-822D-877F8BC21D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96" y="435479"/>
            <a:ext cx="2203739" cy="5682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111" y="1295400"/>
            <a:ext cx="2793158" cy="1600200"/>
          </a:xfrm>
        </p:spPr>
        <p:txBody>
          <a:bodyPr anchor="b"/>
          <a:lstStyle>
            <a:lvl1pPr algn="l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8609" y="1447800"/>
            <a:ext cx="6945094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561110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6/20/2018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7618" b="2"/>
          <a:stretch/>
        </p:blipFill>
        <p:spPr>
          <a:xfrm>
            <a:off x="1" y="0"/>
            <a:ext cx="394811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396" y="1835747"/>
            <a:ext cx="3204844" cy="1593253"/>
          </a:xfrm>
        </p:spPr>
        <p:txBody>
          <a:bodyPr anchor="b">
            <a:normAutofit/>
          </a:bodyPr>
          <a:lstStyle>
            <a:lvl1pPr algn="l"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49506" y="1143000"/>
            <a:ext cx="7294197" cy="4572000"/>
          </a:xfrm>
          <a:prstGeom prst="roundRect">
            <a:avLst>
              <a:gd name="adj" fmla="val 1858"/>
            </a:avLst>
          </a:prstGeom>
          <a:effectLst/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401395" y="3770142"/>
            <a:ext cx="3199934" cy="125905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6/20/2018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8E0681CA-4552-427A-822D-877F8BC21D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96" y="435479"/>
            <a:ext cx="2203739" cy="5682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" b="64474"/>
          <a:stretch/>
        </p:blipFill>
        <p:spPr>
          <a:xfrm>
            <a:off x="0" y="0"/>
            <a:ext cx="12191999" cy="24364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8E0681CA-4552-427A-822D-877F8BC21D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6023" y="330044"/>
            <a:ext cx="1821272" cy="4696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35" b="70449"/>
          <a:stretch/>
        </p:blipFill>
        <p:spPr>
          <a:xfrm>
            <a:off x="0" y="6740315"/>
            <a:ext cx="12192000" cy="11768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709481" y="539917"/>
            <a:ext cx="7899532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480" y="1920240"/>
            <a:ext cx="10146092" cy="4079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2BE451C3-0FF4-47C4-B829-773ADF60F88C}" type="datetimeFigureOut">
              <a:rPr lang="en-US" smtClean="0"/>
              <a:pPr/>
              <a:t>6/20/2018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8E0681CA-4552-427A-822D-877F8BC21D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872" y="461518"/>
            <a:ext cx="2003399" cy="516296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1620140" y="6392880"/>
            <a:ext cx="565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54C021AB-C713-4AAB-AA5D-FE8D557E84BB}" type="slidenum">
              <a:rPr lang="en-US" sz="1400" b="1" smtClean="0">
                <a:solidFill>
                  <a:schemeClr val="accent4"/>
                </a:solidFill>
                <a:latin typeface="Arial" charset="0"/>
                <a:ea typeface="Arial" charset="0"/>
                <a:cs typeface="Arial" charset="0"/>
              </a:rPr>
              <a:pPr algn="ctr"/>
              <a:t>‹#›</a:t>
            </a:fld>
            <a:endParaRPr lang="en-US" sz="1400" b="1" dirty="0">
              <a:solidFill>
                <a:schemeClr val="accent4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709480" y="1139483"/>
            <a:ext cx="11147791" cy="0"/>
          </a:xfrm>
          <a:prstGeom prst="line">
            <a:avLst/>
          </a:prstGeom>
          <a:ln w="28575">
            <a:solidFill>
              <a:srgbClr val="F6523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6" r:id="rId7"/>
    <p:sldLayoutId id="2147483668" r:id="rId8"/>
    <p:sldLayoutId id="2147483661" r:id="rId9"/>
    <p:sldLayoutId id="2147483672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rgbClr val="442A56"/>
          </a:solidFill>
          <a:latin typeface="Arial" charset="0"/>
          <a:ea typeface="Arial" charset="0"/>
          <a:cs typeface="Arial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marR="0" indent="-34290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F65230"/>
        </a:buClr>
        <a:buSzPct val="80000"/>
        <a:buFont typeface="Arial" charset="0"/>
        <a:buChar char="•"/>
        <a:tabLst/>
        <a:defRPr sz="2000" b="0" i="0" kern="1200">
          <a:solidFill>
            <a:schemeClr val="tx1">
              <a:lumMod val="75000"/>
              <a:lumOff val="25000"/>
            </a:schemeClr>
          </a:solidFill>
          <a:latin typeface="Arial" charset="0"/>
          <a:ea typeface="Arial" charset="0"/>
          <a:cs typeface="Arial" charset="0"/>
        </a:defRPr>
      </a:lvl1pPr>
      <a:lvl2pPr marL="742950" marR="0" indent="-285750" algn="l" defTabSz="457200" rtl="0" eaLnBrk="1" fontAlgn="auto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F65230"/>
        </a:buClr>
        <a:buSzPct val="75000"/>
        <a:buFont typeface="Arial" charset="0"/>
        <a:buChar char="•"/>
        <a:tabLst/>
        <a:defRPr sz="1800" b="0" i="0" kern="1200">
          <a:solidFill>
            <a:schemeClr val="tx1">
              <a:lumMod val="75000"/>
              <a:lumOff val="25000"/>
            </a:schemeClr>
          </a:solidFill>
          <a:latin typeface="Arial" charset="0"/>
          <a:ea typeface="Arial" charset="0"/>
          <a:cs typeface="Arial" charset="0"/>
        </a:defRPr>
      </a:lvl2pPr>
      <a:lvl3pPr marL="1143000" marR="0" indent="-228600" algn="l" defTabSz="457200" rtl="0" eaLnBrk="1" fontAlgn="auto" latinLnBrk="0" hangingPunct="1">
        <a:lnSpc>
          <a:spcPct val="85000"/>
        </a:lnSpc>
        <a:spcBef>
          <a:spcPts val="0"/>
        </a:spcBef>
        <a:spcAft>
          <a:spcPts val="300"/>
        </a:spcAft>
        <a:buClr>
          <a:srgbClr val="F65230"/>
        </a:buClr>
        <a:buSzPct val="75000"/>
        <a:buFont typeface="Arial" charset="0"/>
        <a:buChar char="•"/>
        <a:tabLst/>
        <a:defRPr sz="1600" b="0" i="0" kern="1200">
          <a:solidFill>
            <a:schemeClr val="tx1">
              <a:lumMod val="75000"/>
              <a:lumOff val="25000"/>
            </a:schemeClr>
          </a:solidFill>
          <a:latin typeface="Arial" charset="0"/>
          <a:ea typeface="Arial" charset="0"/>
          <a:cs typeface="Arial" charset="0"/>
        </a:defRPr>
      </a:lvl3pPr>
      <a:lvl4pPr marL="1428750" marR="0" indent="-168275" algn="l" defTabSz="457200" rtl="0" eaLnBrk="1" fontAlgn="auto" latinLnBrk="0" hangingPunct="1">
        <a:lnSpc>
          <a:spcPct val="85000"/>
        </a:lnSpc>
        <a:spcBef>
          <a:spcPts val="0"/>
        </a:spcBef>
        <a:spcAft>
          <a:spcPts val="300"/>
        </a:spcAft>
        <a:buClr>
          <a:srgbClr val="F65230"/>
        </a:buClr>
        <a:buSzPct val="80000"/>
        <a:buFont typeface="Arial" charset="0"/>
        <a:buChar char="•"/>
        <a:tabLst/>
        <a:defRPr sz="1400" b="0" i="0" kern="1200">
          <a:solidFill>
            <a:schemeClr val="tx1">
              <a:lumMod val="75000"/>
              <a:lumOff val="25000"/>
            </a:schemeClr>
          </a:solidFill>
          <a:latin typeface="Arial" charset="0"/>
          <a:ea typeface="Arial" charset="0"/>
          <a:cs typeface="Arial" charset="0"/>
        </a:defRPr>
      </a:lvl4pPr>
      <a:lvl5pPr marL="1598613" marR="0" indent="-115888" algn="l" defTabSz="457200" rtl="0" eaLnBrk="1" fontAlgn="auto" latinLnBrk="0" hangingPunct="1">
        <a:lnSpc>
          <a:spcPct val="85000"/>
        </a:lnSpc>
        <a:spcBef>
          <a:spcPts val="0"/>
        </a:spcBef>
        <a:spcAft>
          <a:spcPts val="300"/>
        </a:spcAft>
        <a:buClr>
          <a:srgbClr val="F65230"/>
        </a:buClr>
        <a:buSzPct val="80000"/>
        <a:buFont typeface="Arial" charset="0"/>
        <a:buChar char="•"/>
        <a:tabLst/>
        <a:defRPr sz="1400" b="0" i="0" kern="1200">
          <a:solidFill>
            <a:schemeClr val="tx1">
              <a:lumMod val="75000"/>
              <a:lumOff val="25000"/>
            </a:schemeClr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97096DD-9991-4DFF-BCBB-D70B388588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Vhost</a:t>
            </a:r>
            <a:r>
              <a:rPr lang="en-US" dirty="0" smtClean="0"/>
              <a:t> Zero-copy Best Practice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384B67E-C425-409A-AE72-735DB9208A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Marvin-Intel NPG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63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VM2VM </a:t>
            </a:r>
            <a:r>
              <a:rPr lang="en-US" dirty="0"/>
              <a:t>Best Practice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1024390"/>
              </p:ext>
            </p:extLst>
          </p:nvPr>
        </p:nvGraphicFramePr>
        <p:xfrm>
          <a:off x="930168" y="1570423"/>
          <a:ext cx="6848019" cy="466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8187" y="3171055"/>
            <a:ext cx="3999323" cy="229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28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Title 1"/>
          <p:cNvSpPr>
            <a:spLocks noGrp="1"/>
          </p:cNvSpPr>
          <p:nvPr>
            <p:ph type="title"/>
          </p:nvPr>
        </p:nvSpPr>
        <p:spPr>
          <a:xfrm>
            <a:off x="709481" y="539917"/>
            <a:ext cx="7899532" cy="706964"/>
          </a:xfrm>
        </p:spPr>
        <p:txBody>
          <a:bodyPr/>
          <a:lstStyle/>
          <a:p>
            <a:r>
              <a:rPr lang="en-US" dirty="0" smtClean="0"/>
              <a:t>VM2VM </a:t>
            </a:r>
            <a:r>
              <a:rPr lang="en-US" dirty="0"/>
              <a:t>Best Practice</a:t>
            </a:r>
          </a:p>
        </p:txBody>
      </p:sp>
      <p:sp>
        <p:nvSpPr>
          <p:cNvPr id="99" name="Content Placeholder 6"/>
          <p:cNvSpPr>
            <a:spLocks noGrp="1"/>
          </p:cNvSpPr>
          <p:nvPr>
            <p:ph idx="1"/>
          </p:nvPr>
        </p:nvSpPr>
        <p:spPr>
          <a:xfrm>
            <a:off x="709481" y="1450110"/>
            <a:ext cx="9583381" cy="3094181"/>
          </a:xfrm>
        </p:spPr>
        <p:txBody>
          <a:bodyPr/>
          <a:lstStyle/>
          <a:p>
            <a:r>
              <a:rPr lang="en-US" dirty="0" smtClean="0"/>
              <a:t>Enable VIRTIO_F_ANY_LAYOUT for better performance</a:t>
            </a:r>
            <a:endParaRPr lang="en-US" dirty="0"/>
          </a:p>
          <a:p>
            <a:pPr lvl="1"/>
            <a:r>
              <a:rPr lang="en-US" dirty="0" smtClean="0"/>
              <a:t>DPDK 18.02 </a:t>
            </a:r>
          </a:p>
          <a:p>
            <a:pPr lvl="1"/>
            <a:r>
              <a:rPr lang="en-US" dirty="0" smtClean="0"/>
              <a:t>Perf improvement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3953" y="2732580"/>
            <a:ext cx="3605859" cy="2072269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256378"/>
              </p:ext>
            </p:extLst>
          </p:nvPr>
        </p:nvGraphicFramePr>
        <p:xfrm>
          <a:off x="1142088" y="3272076"/>
          <a:ext cx="6189218" cy="160528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883011"/>
                <a:gridCol w="3306207"/>
              </a:tblGrid>
              <a:tr h="785564"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With ANY_LAYOUT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Without ANY_LAYOUT</a:t>
                      </a:r>
                    </a:p>
                  </a:txBody>
                  <a:tcPr marL="7620" marR="7620" marT="7620" marB="0" anchor="b"/>
                </a:tc>
              </a:tr>
              <a:tr h="819718"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en-US" sz="1800" b="1" kern="1200" dirty="0" smtClean="0">
                          <a:solidFill>
                            <a:srgbClr val="00B050"/>
                          </a:solidFill>
                          <a:latin typeface="+mn-lt"/>
                          <a:ea typeface="+mn-ea"/>
                          <a:cs typeface="+mn-cs"/>
                        </a:rPr>
                        <a:t>13.9Mpps</a:t>
                      </a:r>
                      <a:endParaRPr lang="en-US" sz="1800" b="1" kern="1200" dirty="0">
                        <a:solidFill>
                          <a:srgbClr val="00B05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457200" rtl="0" eaLnBrk="1" fontAlgn="b" latinLnBrk="0" hangingPunct="1"/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12.9Mpps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077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NUMA Best Practice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41592" y="3966153"/>
            <a:ext cx="3339003" cy="1588655"/>
            <a:chOff x="2290617" y="4080948"/>
            <a:chExt cx="3339003" cy="1588655"/>
          </a:xfrm>
        </p:grpSpPr>
        <p:sp>
          <p:nvSpPr>
            <p:cNvPr id="6" name="矩形 20"/>
            <p:cNvSpPr/>
            <p:nvPr/>
          </p:nvSpPr>
          <p:spPr>
            <a:xfrm>
              <a:off x="2290617" y="4080948"/>
              <a:ext cx="3339003" cy="1588655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28575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aphicFrame>
          <p:nvGraphicFramePr>
            <p:cNvPr id="7" name="表格 14"/>
            <p:cNvGraphicFramePr/>
            <p:nvPr>
              <p:extLst>
                <p:ext uri="{D42A27DB-BD31-4B8C-83A1-F6EECF244321}">
                  <p14:modId xmlns:p14="http://schemas.microsoft.com/office/powerpoint/2010/main" val="4259162826"/>
                </p:ext>
              </p:extLst>
            </p:nvPr>
          </p:nvGraphicFramePr>
          <p:xfrm>
            <a:off x="2539735" y="4243972"/>
            <a:ext cx="928576" cy="365760"/>
          </p:xfrm>
          <a:graphic>
            <a:graphicData uri="http://schemas.openxmlformats.org/drawingml/2006/table">
              <a:tbl>
                <a:tblPr firstRow="1" bandRow="1"/>
                <a:tblGrid>
                  <a:gridCol w="928576"/>
                </a:tblGrid>
                <a:tr h="365760">
                  <a:tc>
                    <a:txBody>
                      <a:bodyPr/>
                      <a:lstStyle>
                        <a:lvl1pPr marL="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1pPr>
                        <a:lvl2pPr marL="457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2pPr>
                        <a:lvl3pPr marL="914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3pPr>
                        <a:lvl4pPr marL="1371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4pPr>
                        <a:lvl5pPr marL="18288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5pPr>
                        <a:lvl6pPr marL="22860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6pPr>
                        <a:lvl7pPr marL="2743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7pPr>
                        <a:lvl8pPr marL="3200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8pPr>
                        <a:lvl9pPr marL="3657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9pPr>
                      </a:lstStyle>
                      <a:p>
                        <a:pPr>
                          <a:buNone/>
                        </a:pPr>
                        <a:r>
                          <a:rPr lang="en-US" altLang="zh-CN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</a:rPr>
                          <a:t>VQ</a:t>
                        </a:r>
                        <a:endParaRPr lang="zh-CN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endParaRPr>
                      </a:p>
                    </a:txBody>
                    <a:tcPr>
                      <a:lnL w="12700" cmpd="sng">
                        <a:solidFill>
                          <a:srgbClr val="FFFFFF"/>
                        </a:solidFill>
                      </a:lnL>
                      <a:lnR w="12700" cmpd="sng">
                        <a:solidFill>
                          <a:srgbClr val="FFFFFF"/>
                        </a:solidFill>
                      </a:lnR>
                      <a:lnT w="12700" cmpd="sng">
                        <a:solidFill>
                          <a:srgbClr val="FFFFFF"/>
                        </a:solidFill>
                      </a:lnT>
                      <a:lnB w="38100" cmpd="sng">
                        <a:solidFill>
                          <a:srgbClr val="FFFFFF"/>
                        </a:solidFill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92D050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8" name="表格 14"/>
            <p:cNvGraphicFramePr/>
            <p:nvPr>
              <p:extLst>
                <p:ext uri="{D42A27DB-BD31-4B8C-83A1-F6EECF244321}">
                  <p14:modId xmlns:p14="http://schemas.microsoft.com/office/powerpoint/2010/main" val="4131510741"/>
                </p:ext>
              </p:extLst>
            </p:nvPr>
          </p:nvGraphicFramePr>
          <p:xfrm>
            <a:off x="2539735" y="4683391"/>
            <a:ext cx="2886684" cy="365760"/>
          </p:xfrm>
          <a:graphic>
            <a:graphicData uri="http://schemas.openxmlformats.org/drawingml/2006/table">
              <a:tbl>
                <a:tblPr firstRow="1" bandRow="1"/>
                <a:tblGrid>
                  <a:gridCol w="962228"/>
                  <a:gridCol w="962228"/>
                  <a:gridCol w="962228"/>
                </a:tblGrid>
                <a:tr h="365760">
                  <a:tc>
                    <a:txBody>
                      <a:bodyPr/>
                      <a:lstStyle>
                        <a:lvl1pPr marL="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1pPr>
                        <a:lvl2pPr marL="457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2pPr>
                        <a:lvl3pPr marL="914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3pPr>
                        <a:lvl4pPr marL="1371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4pPr>
                        <a:lvl5pPr marL="18288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5pPr>
                        <a:lvl6pPr marL="22860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6pPr>
                        <a:lvl7pPr marL="2743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7pPr>
                        <a:lvl8pPr marL="3200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8pPr>
                        <a:lvl9pPr marL="3657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9pPr>
                      </a:lstStyle>
                      <a:p>
                        <a:pPr>
                          <a:buNone/>
                        </a:pPr>
                        <a:r>
                          <a:rPr lang="en-US" altLang="zh-CN" dirty="0" smtClean="0"/>
                          <a:t>DESC</a:t>
                        </a:r>
                        <a:endParaRPr lang="zh-CN" altLang="en-US" dirty="0"/>
                      </a:p>
                    </a:txBody>
                    <a:tcPr>
                      <a:lnL w="12700" cmpd="sng">
                        <a:solidFill>
                          <a:srgbClr val="FFFFFF"/>
                        </a:solidFill>
                      </a:lnL>
                      <a:lnR w="12700" cap="flat" cmpd="sng" algn="ctr">
                        <a:solidFill>
                          <a:srgbClr val="FFFF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mpd="sng">
                        <a:solidFill>
                          <a:srgbClr val="FFFFFF"/>
                        </a:solidFill>
                      </a:lnT>
                      <a:lnB w="38100" cmpd="sng">
                        <a:solidFill>
                          <a:srgbClr val="FFFFFF"/>
                        </a:solidFill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70C0"/>
                      </a:solidFill>
                    </a:tcPr>
                  </a:tc>
                  <a:tc>
                    <a:txBody>
                      <a:bodyPr/>
                      <a:lstStyle>
                        <a:lvl1pPr marL="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1pPr>
                        <a:lvl2pPr marL="457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2pPr>
                        <a:lvl3pPr marL="914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3pPr>
                        <a:lvl4pPr marL="1371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4pPr>
                        <a:lvl5pPr marL="18288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5pPr>
                        <a:lvl6pPr marL="22860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6pPr>
                        <a:lvl7pPr marL="2743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7pPr>
                        <a:lvl8pPr marL="3200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8pPr>
                        <a:lvl9pPr marL="3657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9pPr>
                      </a:lstStyle>
                      <a:p>
                        <a:pPr>
                          <a:buNone/>
                        </a:pPr>
                        <a:r>
                          <a:rPr lang="en-US" altLang="zh-CN" dirty="0" smtClean="0"/>
                          <a:t>AVAIL</a:t>
                        </a:r>
                        <a:endParaRPr lang="zh-CN" altLang="en-US" dirty="0"/>
                      </a:p>
                    </a:txBody>
                    <a:tcPr>
                      <a:lnL w="12700" cmpd="sng">
                        <a:solidFill>
                          <a:srgbClr val="FFFFFF"/>
                        </a:solidFill>
                      </a:lnL>
                      <a:lnR w="12700" cap="flat" cmpd="sng" algn="ctr">
                        <a:solidFill>
                          <a:srgbClr val="FFFF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mpd="sng">
                        <a:solidFill>
                          <a:srgbClr val="FFFFFF"/>
                        </a:solidFill>
                      </a:lnT>
                      <a:lnB w="38100" cmpd="sng">
                        <a:solidFill>
                          <a:srgbClr val="FFFFFF"/>
                        </a:solidFill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70C0"/>
                      </a:solidFill>
                    </a:tcPr>
                  </a:tc>
                  <a:tc>
                    <a:txBody>
                      <a:bodyPr/>
                      <a:lstStyle>
                        <a:lvl1pPr marL="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1pPr>
                        <a:lvl2pPr marL="457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2pPr>
                        <a:lvl3pPr marL="914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3pPr>
                        <a:lvl4pPr marL="1371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4pPr>
                        <a:lvl5pPr marL="18288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5pPr>
                        <a:lvl6pPr marL="22860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6pPr>
                        <a:lvl7pPr marL="2743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7pPr>
                        <a:lvl8pPr marL="3200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8pPr>
                        <a:lvl9pPr marL="3657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9pPr>
                      </a:lstStyle>
                      <a:p>
                        <a:pPr>
                          <a:buNone/>
                        </a:pPr>
                        <a:r>
                          <a:rPr lang="en-US" altLang="zh-CN" dirty="0" smtClean="0"/>
                          <a:t>USED</a:t>
                        </a:r>
                        <a:endParaRPr lang="zh-CN" altLang="en-US" dirty="0"/>
                      </a:p>
                    </a:txBody>
                    <a:tcPr>
                      <a:lnL w="12700" cmpd="sng">
                        <a:solidFill>
                          <a:srgbClr val="FFFFFF"/>
                        </a:solidFill>
                      </a:lnL>
                      <a:lnR w="12700" cmpd="sng">
                        <a:solidFill>
                          <a:srgbClr val="FFFFFF"/>
                        </a:solidFill>
                      </a:lnR>
                      <a:lnT w="12700" cmpd="sng">
                        <a:solidFill>
                          <a:srgbClr val="FFFFFF"/>
                        </a:solidFill>
                      </a:lnT>
                      <a:lnB w="38100" cmpd="sng">
                        <a:solidFill>
                          <a:srgbClr val="FFFFFF"/>
                        </a:solidFill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70C0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9" name="表格 14"/>
            <p:cNvGraphicFramePr/>
            <p:nvPr>
              <p:extLst>
                <p:ext uri="{D42A27DB-BD31-4B8C-83A1-F6EECF244321}">
                  <p14:modId xmlns:p14="http://schemas.microsoft.com/office/powerpoint/2010/main" val="1895797640"/>
                </p:ext>
              </p:extLst>
            </p:nvPr>
          </p:nvGraphicFramePr>
          <p:xfrm>
            <a:off x="2539735" y="5122810"/>
            <a:ext cx="932529" cy="365760"/>
          </p:xfrm>
          <a:graphic>
            <a:graphicData uri="http://schemas.openxmlformats.org/drawingml/2006/table">
              <a:tbl>
                <a:tblPr firstRow="1" bandRow="1"/>
                <a:tblGrid>
                  <a:gridCol w="932529"/>
                </a:tblGrid>
                <a:tr h="365760">
                  <a:tc>
                    <a:txBody>
                      <a:bodyPr/>
                      <a:lstStyle>
                        <a:lvl1pPr marL="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1pPr>
                        <a:lvl2pPr marL="457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2pPr>
                        <a:lvl3pPr marL="914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3pPr>
                        <a:lvl4pPr marL="1371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4pPr>
                        <a:lvl5pPr marL="18288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5pPr>
                        <a:lvl6pPr marL="22860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6pPr>
                        <a:lvl7pPr marL="2743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7pPr>
                        <a:lvl8pPr marL="3200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8pPr>
                        <a:lvl9pPr marL="3657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9pPr>
                      </a:lstStyle>
                      <a:p>
                        <a:pPr>
                          <a:buNone/>
                        </a:pPr>
                        <a:r>
                          <a:rPr lang="en-US" altLang="zh-CN" dirty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</a:rPr>
                          <a:t>MP</a:t>
                        </a:r>
                        <a:endParaRPr lang="zh-CN" alt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endParaRPr>
                      </a:p>
                    </a:txBody>
                    <a:tcPr>
                      <a:lnL w="12700" cmpd="sng">
                        <a:solidFill>
                          <a:srgbClr val="FFFFFF"/>
                        </a:solidFill>
                      </a:lnL>
                      <a:lnR w="12700" cmpd="sng">
                        <a:solidFill>
                          <a:srgbClr val="FFFFFF"/>
                        </a:solidFill>
                      </a:lnR>
                      <a:lnT w="12700" cmpd="sng">
                        <a:solidFill>
                          <a:srgbClr val="FFFFFF"/>
                        </a:solidFill>
                      </a:lnT>
                      <a:lnB w="38100" cmpd="sng">
                        <a:solidFill>
                          <a:srgbClr val="FFFFFF"/>
                        </a:solidFill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FFC000"/>
                      </a:solidFill>
                    </a:tcPr>
                  </a:tc>
                </a:tr>
              </a:tbl>
            </a:graphicData>
          </a:graphic>
        </p:graphicFrame>
      </p:grpSp>
      <p:grpSp>
        <p:nvGrpSpPr>
          <p:cNvPr id="10" name="Group 9"/>
          <p:cNvGrpSpPr/>
          <p:nvPr/>
        </p:nvGrpSpPr>
        <p:grpSpPr>
          <a:xfrm>
            <a:off x="4096789" y="3962929"/>
            <a:ext cx="3251200" cy="1588655"/>
            <a:chOff x="1958109" y="1908164"/>
            <a:chExt cx="3251200" cy="1228576"/>
          </a:xfrm>
        </p:grpSpPr>
        <p:sp>
          <p:nvSpPr>
            <p:cNvPr id="11" name="矩形 20"/>
            <p:cNvSpPr/>
            <p:nvPr/>
          </p:nvSpPr>
          <p:spPr>
            <a:xfrm>
              <a:off x="1958109" y="1908164"/>
              <a:ext cx="3251200" cy="1228576"/>
            </a:xfrm>
            <a:prstGeom prst="rect">
              <a:avLst/>
            </a:prstGeom>
            <a:solidFill>
              <a:srgbClr val="FFFFFF">
                <a:alpha val="0"/>
              </a:srgbClr>
            </a:solidFill>
            <a:ln w="28575" cap="flat" cmpd="sng" algn="ctr">
              <a:solidFill>
                <a:srgbClr val="FFFFFF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aphicFrame>
          <p:nvGraphicFramePr>
            <p:cNvPr id="12" name="表格 14"/>
            <p:cNvGraphicFramePr/>
            <p:nvPr>
              <p:extLst>
                <p:ext uri="{D42A27DB-BD31-4B8C-83A1-F6EECF244321}">
                  <p14:modId xmlns:p14="http://schemas.microsoft.com/office/powerpoint/2010/main" val="1150797047"/>
                </p:ext>
              </p:extLst>
            </p:nvPr>
          </p:nvGraphicFramePr>
          <p:xfrm>
            <a:off x="2174190" y="2071187"/>
            <a:ext cx="928576" cy="282858"/>
          </p:xfrm>
          <a:graphic>
            <a:graphicData uri="http://schemas.openxmlformats.org/drawingml/2006/table">
              <a:tbl>
                <a:tblPr firstRow="1" bandRow="1"/>
                <a:tblGrid>
                  <a:gridCol w="928576"/>
                </a:tblGrid>
                <a:tr h="365760">
                  <a:tc>
                    <a:txBody>
                      <a:bodyPr/>
                      <a:lstStyle>
                        <a:lvl1pPr marL="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1pPr>
                        <a:lvl2pPr marL="457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2pPr>
                        <a:lvl3pPr marL="914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3pPr>
                        <a:lvl4pPr marL="1371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4pPr>
                        <a:lvl5pPr marL="18288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5pPr>
                        <a:lvl6pPr marL="22860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6pPr>
                        <a:lvl7pPr marL="2743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7pPr>
                        <a:lvl8pPr marL="3200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8pPr>
                        <a:lvl9pPr marL="3657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9pPr>
                      </a:lstStyle>
                      <a:p>
                        <a:pPr marL="0" algn="l" defTabSz="457200" rtl="0" eaLnBrk="1" latinLnBrk="0" hangingPunct="1">
                          <a:buNone/>
                        </a:pPr>
                        <a:r>
                          <a:rPr lang="en-US" altLang="zh-CN" sz="1800" b="1" kern="1200" dirty="0" smtClean="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  <a:cs typeface="+mn-cs"/>
                          </a:rPr>
                          <a:t>VQ</a:t>
                        </a:r>
                        <a:endParaRPr lang="zh-CN" altLang="en-US" sz="1800" b="1" kern="1200" dirty="0">
                          <a:solidFill>
                            <a:schemeClr val="lt1"/>
                          </a:solidFill>
                          <a:latin typeface="Arial"/>
                          <a:ea typeface="微软雅黑"/>
                          <a:cs typeface="+mn-cs"/>
                        </a:endParaRPr>
                      </a:p>
                    </a:txBody>
                    <a:tcPr>
                      <a:lnL w="12700" cmpd="sng">
                        <a:solidFill>
                          <a:srgbClr val="FFFFFF"/>
                        </a:solidFill>
                      </a:lnL>
                      <a:lnR w="12700" cmpd="sng">
                        <a:solidFill>
                          <a:srgbClr val="FFFFFF"/>
                        </a:solidFill>
                      </a:lnR>
                      <a:lnT w="12700" cmpd="sng">
                        <a:solidFill>
                          <a:srgbClr val="FFFFFF"/>
                        </a:solidFill>
                      </a:lnT>
                      <a:lnB w="38100" cmpd="sng">
                        <a:solidFill>
                          <a:srgbClr val="FFFFFF"/>
                        </a:solidFill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70C0"/>
                      </a:solidFill>
                    </a:tcPr>
                  </a:tc>
                </a:tr>
              </a:tbl>
            </a:graphicData>
          </a:graphic>
        </p:graphicFrame>
        <p:graphicFrame>
          <p:nvGraphicFramePr>
            <p:cNvPr id="13" name="表格 14"/>
            <p:cNvGraphicFramePr/>
            <p:nvPr>
              <p:extLst>
                <p:ext uri="{D42A27DB-BD31-4B8C-83A1-F6EECF244321}">
                  <p14:modId xmlns:p14="http://schemas.microsoft.com/office/powerpoint/2010/main" val="469246248"/>
                </p:ext>
              </p:extLst>
            </p:nvPr>
          </p:nvGraphicFramePr>
          <p:xfrm>
            <a:off x="2174191" y="2510606"/>
            <a:ext cx="2886684" cy="282858"/>
          </p:xfrm>
          <a:graphic>
            <a:graphicData uri="http://schemas.openxmlformats.org/drawingml/2006/table">
              <a:tbl>
                <a:tblPr firstRow="1" bandRow="1"/>
                <a:tblGrid>
                  <a:gridCol w="962228"/>
                  <a:gridCol w="962228"/>
                  <a:gridCol w="962228"/>
                </a:tblGrid>
                <a:tr h="365760">
                  <a:tc>
                    <a:txBody>
                      <a:bodyPr/>
                      <a:lstStyle>
                        <a:lvl1pPr marL="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1pPr>
                        <a:lvl2pPr marL="457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2pPr>
                        <a:lvl3pPr marL="914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3pPr>
                        <a:lvl4pPr marL="1371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4pPr>
                        <a:lvl5pPr marL="18288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5pPr>
                        <a:lvl6pPr marL="22860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6pPr>
                        <a:lvl7pPr marL="2743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7pPr>
                        <a:lvl8pPr marL="3200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8pPr>
                        <a:lvl9pPr marL="3657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9pPr>
                      </a:lstStyle>
                      <a:p>
                        <a:pPr marL="0" algn="l" defTabSz="457200" rtl="0" eaLnBrk="1" latinLnBrk="0" hangingPunct="1">
                          <a:buNone/>
                        </a:pPr>
                        <a:r>
                          <a:rPr lang="en-US" altLang="zh-CN" sz="1800" b="1" kern="1200" dirty="0" smtClean="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  <a:cs typeface="+mn-cs"/>
                          </a:rPr>
                          <a:t>DESC</a:t>
                        </a:r>
                        <a:endParaRPr lang="zh-CN" altLang="en-US" sz="1800" b="1" kern="1200" dirty="0">
                          <a:solidFill>
                            <a:schemeClr val="lt1"/>
                          </a:solidFill>
                          <a:latin typeface="Arial"/>
                          <a:ea typeface="微软雅黑"/>
                          <a:cs typeface="+mn-cs"/>
                        </a:endParaRPr>
                      </a:p>
                    </a:txBody>
                    <a:tcPr>
                      <a:lnL w="12700" cmpd="sng">
                        <a:solidFill>
                          <a:srgbClr val="FFFFFF"/>
                        </a:solidFill>
                      </a:lnL>
                      <a:lnR w="12700" cap="flat" cmpd="sng" algn="ctr">
                        <a:solidFill>
                          <a:srgbClr val="FFFF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mpd="sng">
                        <a:solidFill>
                          <a:srgbClr val="FFFFFF"/>
                        </a:solidFill>
                      </a:lnT>
                      <a:lnB w="38100" cmpd="sng">
                        <a:solidFill>
                          <a:srgbClr val="FFFFFF"/>
                        </a:solidFill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70C0"/>
                      </a:solidFill>
                    </a:tcPr>
                  </a:tc>
                  <a:tc>
                    <a:txBody>
                      <a:bodyPr/>
                      <a:lstStyle>
                        <a:lvl1pPr marL="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1pPr>
                        <a:lvl2pPr marL="457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2pPr>
                        <a:lvl3pPr marL="914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3pPr>
                        <a:lvl4pPr marL="1371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4pPr>
                        <a:lvl5pPr marL="18288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5pPr>
                        <a:lvl6pPr marL="22860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6pPr>
                        <a:lvl7pPr marL="2743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7pPr>
                        <a:lvl8pPr marL="3200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8pPr>
                        <a:lvl9pPr marL="3657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9pPr>
                      </a:lstStyle>
                      <a:p>
                        <a:pPr>
                          <a:buNone/>
                        </a:pPr>
                        <a:r>
                          <a:rPr lang="en-US" altLang="zh-CN" dirty="0" smtClean="0"/>
                          <a:t>AVAIL</a:t>
                        </a:r>
                        <a:endParaRPr lang="zh-CN" altLang="en-US" dirty="0"/>
                      </a:p>
                    </a:txBody>
                    <a:tcPr>
                      <a:lnL w="12700" cmpd="sng">
                        <a:solidFill>
                          <a:srgbClr val="FFFFFF"/>
                        </a:solidFill>
                      </a:lnL>
                      <a:lnR w="12700" cap="flat" cmpd="sng" algn="ctr">
                        <a:solidFill>
                          <a:srgbClr val="FFFF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mpd="sng">
                        <a:solidFill>
                          <a:srgbClr val="FFFFFF"/>
                        </a:solidFill>
                      </a:lnT>
                      <a:lnB w="38100" cmpd="sng">
                        <a:solidFill>
                          <a:srgbClr val="FFFFFF"/>
                        </a:solidFill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70C0"/>
                      </a:solidFill>
                    </a:tcPr>
                  </a:tc>
                  <a:tc>
                    <a:txBody>
                      <a:bodyPr/>
                      <a:lstStyle>
                        <a:lvl1pPr marL="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1pPr>
                        <a:lvl2pPr marL="457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2pPr>
                        <a:lvl3pPr marL="914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3pPr>
                        <a:lvl4pPr marL="1371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4pPr>
                        <a:lvl5pPr marL="18288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5pPr>
                        <a:lvl6pPr marL="22860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6pPr>
                        <a:lvl7pPr marL="27432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7pPr>
                        <a:lvl8pPr marL="32004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8pPr>
                        <a:lvl9pPr marL="3657600" algn="l" defTabSz="457200" rtl="0" eaLnBrk="1" latinLnBrk="0" hangingPunct="1">
                          <a:defRPr sz="1800" b="1" kern="1200">
                            <a:solidFill>
                              <a:schemeClr val="lt1"/>
                            </a:solidFill>
                            <a:latin typeface="Arial"/>
                            <a:ea typeface="微软雅黑"/>
                          </a:defRPr>
                        </a:lvl9pPr>
                      </a:lstStyle>
                      <a:p>
                        <a:pPr>
                          <a:buNone/>
                        </a:pPr>
                        <a:r>
                          <a:rPr lang="en-US" altLang="zh-CN" dirty="0" smtClean="0"/>
                          <a:t>USED</a:t>
                        </a:r>
                        <a:endParaRPr lang="zh-CN" altLang="en-US" dirty="0"/>
                      </a:p>
                    </a:txBody>
                    <a:tcPr>
                      <a:lnL w="12700" cmpd="sng">
                        <a:solidFill>
                          <a:srgbClr val="FFFFFF"/>
                        </a:solidFill>
                      </a:lnL>
                      <a:lnR w="12700" cmpd="sng">
                        <a:solidFill>
                          <a:srgbClr val="FFFFFF"/>
                        </a:solidFill>
                      </a:lnR>
                      <a:lnT w="12700" cmpd="sng">
                        <a:solidFill>
                          <a:srgbClr val="FFFFFF"/>
                        </a:solidFill>
                      </a:lnT>
                      <a:lnB w="38100" cmpd="sng">
                        <a:solidFill>
                          <a:srgbClr val="FFFFFF"/>
                        </a:solidFill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70C0"/>
                      </a:solidFill>
                    </a:tcPr>
                  </a:tc>
                </a:tr>
              </a:tbl>
            </a:graphicData>
          </a:graphic>
        </p:graphicFrame>
      </p:grpSp>
      <p:graphicFrame>
        <p:nvGraphicFramePr>
          <p:cNvPr id="14" name="表格 14"/>
          <p:cNvGraphicFramePr/>
          <p:nvPr>
            <p:extLst>
              <p:ext uri="{D42A27DB-BD31-4B8C-83A1-F6EECF244321}">
                <p14:modId xmlns:p14="http://schemas.microsoft.com/office/powerpoint/2010/main" val="2323165477"/>
              </p:ext>
            </p:extLst>
          </p:nvPr>
        </p:nvGraphicFramePr>
        <p:xfrm>
          <a:off x="1570182" y="2041237"/>
          <a:ext cx="1293390" cy="1188720"/>
        </p:xfrm>
        <a:graphic>
          <a:graphicData uri="http://schemas.openxmlformats.org/drawingml/2006/table">
            <a:tbl>
              <a:tblPr firstRow="1" bandRow="1"/>
              <a:tblGrid>
                <a:gridCol w="1293390"/>
              </a:tblGrid>
              <a:tr h="1133302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 marL="0" algn="l" defTabSz="457200" rtl="0" eaLnBrk="1" latinLnBrk="0" hangingPunct="1">
                        <a:buNone/>
                      </a:pPr>
                      <a:endParaRPr lang="en-US" altLang="zh-CN" sz="1800" b="1" dirty="0" smtClean="0">
                        <a:solidFill>
                          <a:schemeClr val="bg1"/>
                        </a:solidFill>
                        <a:latin typeface="Arial"/>
                        <a:ea typeface="微软雅黑"/>
                      </a:endParaRPr>
                    </a:p>
                    <a:p>
                      <a:pPr marL="0" algn="l" defTabSz="457200" rtl="0" eaLnBrk="1" latinLnBrk="0" hangingPunct="1">
                        <a:buNone/>
                      </a:pPr>
                      <a:r>
                        <a:rPr lang="en-US" altLang="zh-CN" sz="1800" b="1" dirty="0" smtClean="0">
                          <a:solidFill>
                            <a:schemeClr val="bg1"/>
                          </a:solidFill>
                          <a:latin typeface="Arial"/>
                          <a:ea typeface="微软雅黑"/>
                        </a:rPr>
                        <a:t>     CPU</a:t>
                      </a:r>
                    </a:p>
                    <a:p>
                      <a:pPr marL="0" algn="l" defTabSz="457200" rtl="0" eaLnBrk="1" latinLnBrk="0" hangingPunct="1">
                        <a:buNone/>
                      </a:pPr>
                      <a:r>
                        <a:rPr lang="en-US" altLang="zh-CN" sz="1800" b="1" dirty="0" smtClean="0">
                          <a:solidFill>
                            <a:schemeClr val="bg1"/>
                          </a:solidFill>
                          <a:latin typeface="Arial"/>
                          <a:ea typeface="微软雅黑"/>
                        </a:rPr>
                        <a:t>   VHOST</a:t>
                      </a:r>
                    </a:p>
                    <a:p>
                      <a:pPr marL="0" algn="l" defTabSz="457200" rtl="0" eaLnBrk="1" latinLnBrk="0" hangingPunct="1">
                        <a:buNone/>
                      </a:pPr>
                      <a:endParaRPr lang="zh-CN" altLang="en-US" sz="1800" b="1" kern="1200" dirty="0">
                        <a:solidFill>
                          <a:schemeClr val="bg1"/>
                        </a:solidFill>
                        <a:latin typeface="Arial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" name="表格 14"/>
          <p:cNvGraphicFramePr/>
          <p:nvPr>
            <p:extLst>
              <p:ext uri="{D42A27DB-BD31-4B8C-83A1-F6EECF244321}">
                <p14:modId xmlns:p14="http://schemas.microsoft.com/office/powerpoint/2010/main" val="1840474420"/>
              </p:ext>
            </p:extLst>
          </p:nvPr>
        </p:nvGraphicFramePr>
        <p:xfrm>
          <a:off x="4668990" y="2073568"/>
          <a:ext cx="1293390" cy="1188720"/>
        </p:xfrm>
        <a:graphic>
          <a:graphicData uri="http://schemas.openxmlformats.org/drawingml/2006/table">
            <a:tbl>
              <a:tblPr firstRow="1" bandRow="1"/>
              <a:tblGrid>
                <a:gridCol w="1293390"/>
              </a:tblGrid>
              <a:tr h="1133302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 marL="0" algn="l" defTabSz="457200" rtl="0" eaLnBrk="1" latinLnBrk="0" hangingPunct="1">
                        <a:buNone/>
                      </a:pPr>
                      <a:endParaRPr lang="en-US" altLang="zh-CN" sz="1800" b="1" dirty="0" smtClean="0">
                        <a:solidFill>
                          <a:schemeClr val="bg1"/>
                        </a:solidFill>
                        <a:latin typeface="Arial"/>
                        <a:ea typeface="微软雅黑"/>
                      </a:endParaRPr>
                    </a:p>
                    <a:p>
                      <a:pPr marL="0" algn="l" defTabSz="457200" rtl="0" eaLnBrk="1" latinLnBrk="0" hangingPunct="1">
                        <a:buNone/>
                      </a:pPr>
                      <a:r>
                        <a:rPr lang="en-US" altLang="zh-CN" sz="1800" b="1" dirty="0" smtClean="0">
                          <a:solidFill>
                            <a:schemeClr val="bg1"/>
                          </a:solidFill>
                          <a:latin typeface="Arial"/>
                          <a:ea typeface="微软雅黑"/>
                        </a:rPr>
                        <a:t>     CPU</a:t>
                      </a:r>
                    </a:p>
                    <a:p>
                      <a:pPr marL="0" algn="l" defTabSz="457200" rtl="0" eaLnBrk="1" latinLnBrk="0" hangingPunct="1">
                        <a:buNone/>
                      </a:pPr>
                      <a:r>
                        <a:rPr lang="en-US" altLang="zh-CN" sz="1800" b="1" dirty="0" smtClean="0">
                          <a:solidFill>
                            <a:schemeClr val="bg1"/>
                          </a:solidFill>
                          <a:latin typeface="Arial"/>
                          <a:ea typeface="微软雅黑"/>
                        </a:rPr>
                        <a:t>   VIRTIO</a:t>
                      </a:r>
                    </a:p>
                    <a:p>
                      <a:pPr marL="0" algn="l" defTabSz="457200" rtl="0" eaLnBrk="1" latinLnBrk="0" hangingPunct="1">
                        <a:buNone/>
                      </a:pPr>
                      <a:endParaRPr lang="zh-CN" altLang="en-US" sz="1800" b="1" kern="1200" dirty="0">
                        <a:solidFill>
                          <a:schemeClr val="bg1"/>
                        </a:solidFill>
                        <a:latin typeface="Arial"/>
                        <a:ea typeface="微软雅黑"/>
                        <a:cs typeface="+mn-cs"/>
                      </a:endParaRPr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6" name="Up-Down Arrow 15"/>
          <p:cNvSpPr/>
          <p:nvPr/>
        </p:nvSpPr>
        <p:spPr>
          <a:xfrm>
            <a:off x="2111026" y="3250049"/>
            <a:ext cx="138546" cy="60960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Up-Down Arrow 16"/>
          <p:cNvSpPr/>
          <p:nvPr/>
        </p:nvSpPr>
        <p:spPr>
          <a:xfrm>
            <a:off x="5222726" y="3307808"/>
            <a:ext cx="138546" cy="60960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834230" y="2380565"/>
            <a:ext cx="1834759" cy="15101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834230" y="2742383"/>
            <a:ext cx="1834759" cy="12575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3471308" y="1983637"/>
            <a:ext cx="12509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QPI</a:t>
            </a:r>
            <a:endParaRPr lang="en-US" b="1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"/>
          </p:nvPr>
        </p:nvSpPr>
        <p:spPr>
          <a:xfrm>
            <a:off x="7415637" y="1804303"/>
            <a:ext cx="4825157" cy="576262"/>
          </a:xfrm>
        </p:spPr>
        <p:txBody>
          <a:bodyPr/>
          <a:lstStyle/>
          <a:p>
            <a:r>
              <a:rPr lang="en-US" dirty="0" smtClean="0"/>
              <a:t>CPU and Memory elements</a:t>
            </a:r>
            <a:endParaRPr lang="en-US" dirty="0"/>
          </a:p>
        </p:txBody>
      </p:sp>
      <p:sp>
        <p:nvSpPr>
          <p:cNvPr id="22" name="Content Placeholder 3"/>
          <p:cNvSpPr>
            <a:spLocks noGrp="1"/>
          </p:cNvSpPr>
          <p:nvPr>
            <p:ph sz="half" idx="2"/>
          </p:nvPr>
        </p:nvSpPr>
        <p:spPr>
          <a:xfrm>
            <a:off x="7415637" y="2380565"/>
            <a:ext cx="4825158" cy="2840039"/>
          </a:xfrm>
        </p:spPr>
        <p:txBody>
          <a:bodyPr/>
          <a:lstStyle/>
          <a:p>
            <a:r>
              <a:rPr lang="en-US" dirty="0" smtClean="0"/>
              <a:t>VHOST &amp; VIRTIO CPU</a:t>
            </a:r>
          </a:p>
          <a:p>
            <a:r>
              <a:rPr lang="en-US" dirty="0" smtClean="0"/>
              <a:t>VHOST VQ and MP</a:t>
            </a:r>
          </a:p>
          <a:p>
            <a:r>
              <a:rPr lang="en-US" dirty="0" smtClean="0"/>
              <a:t>VHOST DESC/AVAIL/USE Ring</a:t>
            </a:r>
          </a:p>
          <a:p>
            <a:r>
              <a:rPr lang="en-US" dirty="0" smtClean="0"/>
              <a:t>VIRTIO VQ</a:t>
            </a:r>
          </a:p>
          <a:p>
            <a:r>
              <a:rPr lang="en-US" dirty="0" smtClean="0"/>
              <a:t>VIRTIO DESC/AVAIL/USE Ring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555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NUMA Best Practice</a:t>
            </a:r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2821455"/>
              </p:ext>
            </p:extLst>
          </p:nvPr>
        </p:nvGraphicFramePr>
        <p:xfrm>
          <a:off x="563142" y="2760319"/>
          <a:ext cx="9659851" cy="3336018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217880"/>
                <a:gridCol w="1739801"/>
                <a:gridCol w="1739801"/>
                <a:gridCol w="1739801"/>
                <a:gridCol w="1611284"/>
                <a:gridCol w="1611284"/>
              </a:tblGrid>
              <a:tr h="110759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CPU</a:t>
                      </a:r>
                      <a:r>
                        <a:rPr lang="en-US" sz="1200" baseline="0" dirty="0" smtClean="0"/>
                        <a:t> same node</a:t>
                      </a:r>
                    </a:p>
                    <a:p>
                      <a:r>
                        <a:rPr lang="en-US" sz="1200" baseline="0" dirty="0" smtClean="0"/>
                        <a:t>Memory same node</a:t>
                      </a:r>
                    </a:p>
                    <a:p>
                      <a:r>
                        <a:rPr lang="en-US" sz="1200" baseline="0" dirty="0" smtClean="0"/>
                        <a:t>Zero copy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CPU</a:t>
                      </a:r>
                      <a:r>
                        <a:rPr lang="en-US" sz="1200" baseline="0" dirty="0" smtClean="0"/>
                        <a:t> same node</a:t>
                      </a:r>
                    </a:p>
                    <a:p>
                      <a:r>
                        <a:rPr lang="en-US" sz="1200" baseline="0" dirty="0" smtClean="0"/>
                        <a:t>Memory cross QPI</a:t>
                      </a:r>
                    </a:p>
                    <a:p>
                      <a:r>
                        <a:rPr lang="en-US" sz="1200" baseline="0" dirty="0" smtClean="0"/>
                        <a:t>Zero copy</a:t>
                      </a:r>
                      <a:endParaRPr lang="en-US" sz="1200" dirty="0" smtClean="0"/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CPU cross</a:t>
                      </a:r>
                      <a:r>
                        <a:rPr lang="en-US" sz="1200" baseline="0" dirty="0" smtClean="0"/>
                        <a:t> QPI</a:t>
                      </a:r>
                      <a:endParaRPr lang="en-US" sz="1200" dirty="0" smtClean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Memory same node</a:t>
                      </a:r>
                      <a:endParaRPr lang="en-US" sz="1200" dirty="0" smtClean="0"/>
                    </a:p>
                    <a:p>
                      <a:r>
                        <a:rPr lang="en-US" sz="1200" dirty="0" smtClean="0"/>
                        <a:t>Default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CPU cross</a:t>
                      </a:r>
                      <a:r>
                        <a:rPr lang="en-US" sz="1200" baseline="0" dirty="0" smtClean="0"/>
                        <a:t> QPI</a:t>
                      </a:r>
                      <a:endParaRPr lang="en-US" sz="1200" dirty="0" smtClean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Memory cross QPI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Zero copy</a:t>
                      </a:r>
                      <a:endParaRPr lang="en-US" sz="1200" dirty="0" smtClean="0"/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CPU cross</a:t>
                      </a:r>
                      <a:r>
                        <a:rPr lang="en-US" sz="1200" baseline="0" dirty="0" smtClean="0"/>
                        <a:t> QPI</a:t>
                      </a:r>
                      <a:endParaRPr lang="en-US" sz="1200" dirty="0" smtClean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Memory same node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Zero copy</a:t>
                      </a:r>
                      <a:endParaRPr lang="en-US" sz="1200" dirty="0" smtClean="0"/>
                    </a:p>
                  </a:txBody>
                  <a:tcPr/>
                </a:tc>
              </a:tr>
              <a:tr h="817463">
                <a:tc>
                  <a:txBody>
                    <a:bodyPr/>
                    <a:lstStyle/>
                    <a:p>
                      <a:r>
                        <a:rPr lang="en-US" sz="1400" u="none" strike="noStrike" dirty="0" smtClean="0">
                          <a:effectLst/>
                        </a:rPr>
                        <a:t>Throughput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9.0Mpps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8.9Mpps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3.1Mpps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4.9Mpps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5.0Mpps</a:t>
                      </a:r>
                    </a:p>
                  </a:txBody>
                  <a:tcPr/>
                </a:tc>
              </a:tr>
              <a:tr h="1410962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none" strike="noStrike" dirty="0" smtClean="0">
                          <a:effectLst/>
                        </a:rPr>
                        <a:t>VHOST cache miss/Sec</a:t>
                      </a:r>
                      <a:endParaRPr 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3" name="Picture 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3405" y="3593592"/>
            <a:ext cx="1733589" cy="2340076"/>
          </a:xfrm>
          <a:prstGeom prst="rect">
            <a:avLst/>
          </a:prstGeom>
        </p:spPr>
      </p:pic>
      <p:sp>
        <p:nvSpPr>
          <p:cNvPr id="5" name="Content Placeholder 3"/>
          <p:cNvSpPr>
            <a:spLocks noGrp="1"/>
          </p:cNvSpPr>
          <p:nvPr>
            <p:ph sz="half" idx="2"/>
          </p:nvPr>
        </p:nvSpPr>
        <p:spPr>
          <a:xfrm>
            <a:off x="950828" y="1420445"/>
            <a:ext cx="7205619" cy="1066723"/>
          </a:xfrm>
        </p:spPr>
        <p:txBody>
          <a:bodyPr/>
          <a:lstStyle/>
          <a:p>
            <a:r>
              <a:rPr lang="en-US" dirty="0" smtClean="0"/>
              <a:t>CPU node has the dominate effect on performance</a:t>
            </a:r>
          </a:p>
          <a:p>
            <a:r>
              <a:rPr lang="en-US" dirty="0" smtClean="0"/>
              <a:t>Zero copy will be better when CPUs on different nodes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924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NUMA Best Practice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040" y="4093969"/>
            <a:ext cx="6282695" cy="2425125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927606"/>
              </p:ext>
            </p:extLst>
          </p:nvPr>
        </p:nvGraphicFramePr>
        <p:xfrm>
          <a:off x="709481" y="2117005"/>
          <a:ext cx="10551814" cy="16686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735686"/>
                <a:gridCol w="3908064"/>
                <a:gridCol w="3908064"/>
              </a:tblGrid>
              <a:tr h="8101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CPU</a:t>
                      </a:r>
                      <a:r>
                        <a:rPr lang="en-US" sz="1600" baseline="0" dirty="0" smtClean="0"/>
                        <a:t> same node</a:t>
                      </a:r>
                    </a:p>
                    <a:p>
                      <a:r>
                        <a:rPr lang="en-US" sz="1600" baseline="0" dirty="0" smtClean="0"/>
                        <a:t>NIC cross QPI</a:t>
                      </a:r>
                    </a:p>
                    <a:p>
                      <a:r>
                        <a:rPr lang="en-US" sz="1600" baseline="0" dirty="0" smtClean="0"/>
                        <a:t>Zero copy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CPU cross</a:t>
                      </a:r>
                      <a:r>
                        <a:rPr lang="en-US" sz="1600" baseline="0" dirty="0" smtClean="0"/>
                        <a:t> QPI</a:t>
                      </a:r>
                      <a:endParaRPr lang="en-US" sz="1600" dirty="0" smtClean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 smtClean="0"/>
                        <a:t>NIC same node</a:t>
                      </a:r>
                      <a:endParaRPr lang="en-US" sz="1600" dirty="0" smtClean="0"/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aseline="0" dirty="0" smtClean="0"/>
                        <a:t>Zero copy</a:t>
                      </a:r>
                      <a:endParaRPr lang="en-US" sz="1600" dirty="0" smtClean="0"/>
                    </a:p>
                  </a:txBody>
                  <a:tcPr/>
                </a:tc>
              </a:tr>
              <a:tr h="448529">
                <a:tc>
                  <a:txBody>
                    <a:bodyPr/>
                    <a:lstStyle/>
                    <a:p>
                      <a:r>
                        <a:rPr lang="en-US" altLang="zh-CN" sz="1800" u="none" strike="noStrike" dirty="0" smtClean="0">
                          <a:effectLst/>
                        </a:rPr>
                        <a:t>NIC </a:t>
                      </a:r>
                      <a:r>
                        <a:rPr lang="en-US" sz="1800" u="none" strike="noStrike" dirty="0" smtClean="0">
                          <a:effectLst/>
                        </a:rPr>
                        <a:t>Throughput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11.3Mpps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10.1Mpps</a:t>
                      </a:r>
                    </a:p>
                  </a:txBody>
                  <a:tcPr/>
                </a:tc>
              </a:tr>
              <a:tr h="397163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 smtClean="0">
                          <a:effectLst/>
                        </a:rPr>
                        <a:t>VHOST cache miss/sec</a:t>
                      </a:r>
                      <a:endParaRPr lang="en-US" sz="18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350K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15M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950828" y="1420445"/>
            <a:ext cx="7205619" cy="1066723"/>
          </a:xfrm>
        </p:spPr>
        <p:txBody>
          <a:bodyPr/>
          <a:lstStyle/>
          <a:p>
            <a:r>
              <a:rPr lang="en-US" dirty="0" smtClean="0"/>
              <a:t>NIC cross QPI better than CPU cross QPI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19151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6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Vhost</a:t>
            </a:r>
            <a:r>
              <a:rPr lang="en-US" dirty="0" smtClean="0"/>
              <a:t> </a:t>
            </a:r>
            <a:r>
              <a:rPr lang="en-US" dirty="0" err="1" smtClean="0"/>
              <a:t>Dequeue</a:t>
            </a:r>
            <a:r>
              <a:rPr lang="en-US" dirty="0" smtClean="0"/>
              <a:t> zero-copy introduction </a:t>
            </a:r>
          </a:p>
          <a:p>
            <a:r>
              <a:rPr lang="en-US" dirty="0" smtClean="0"/>
              <a:t>VM2NIC </a:t>
            </a:r>
            <a:r>
              <a:rPr lang="en-US" dirty="0"/>
              <a:t>Best </a:t>
            </a:r>
            <a:r>
              <a:rPr lang="en-US" dirty="0" smtClean="0"/>
              <a:t>Practice</a:t>
            </a:r>
          </a:p>
          <a:p>
            <a:r>
              <a:rPr lang="en-US" dirty="0" smtClean="0"/>
              <a:t>VM2VM Best Practice</a:t>
            </a:r>
          </a:p>
          <a:p>
            <a:r>
              <a:rPr lang="en-US" dirty="0" smtClean="0"/>
              <a:t>NUMA </a:t>
            </a:r>
            <a:r>
              <a:rPr lang="en-US" dirty="0"/>
              <a:t>Best </a:t>
            </a:r>
            <a:r>
              <a:rPr lang="en-US" dirty="0" smtClean="0"/>
              <a:t>Practice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617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VM2NIC</a:t>
            </a:r>
            <a:endParaRPr lang="en-US" dirty="0"/>
          </a:p>
        </p:txBody>
      </p:sp>
      <p:sp>
        <p:nvSpPr>
          <p:cNvPr id="783" name="矩形 20"/>
          <p:cNvSpPr/>
          <p:nvPr/>
        </p:nvSpPr>
        <p:spPr>
          <a:xfrm>
            <a:off x="3963731" y="3105144"/>
            <a:ext cx="6812827" cy="2058382"/>
          </a:xfrm>
          <a:prstGeom prst="rect">
            <a:avLst/>
          </a:prstGeom>
          <a:solidFill>
            <a:srgbClr val="FFFFFF">
              <a:alpha val="0"/>
            </a:srgbClr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84" name="矩形 5"/>
          <p:cNvSpPr/>
          <p:nvPr/>
        </p:nvSpPr>
        <p:spPr>
          <a:xfrm>
            <a:off x="5106077" y="1341120"/>
            <a:ext cx="5670482" cy="1471258"/>
          </a:xfrm>
          <a:prstGeom prst="rect">
            <a:avLst/>
          </a:prstGeom>
          <a:solidFill>
            <a:srgbClr val="FFFFFF"/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85" name="矩形 6"/>
          <p:cNvSpPr/>
          <p:nvPr/>
        </p:nvSpPr>
        <p:spPr>
          <a:xfrm>
            <a:off x="5112013" y="3110631"/>
            <a:ext cx="5670482" cy="1562482"/>
          </a:xfrm>
          <a:prstGeom prst="rect">
            <a:avLst/>
          </a:prstGeom>
          <a:solidFill>
            <a:srgbClr val="FFFFFF"/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786" name="直接连接符 8"/>
          <p:cNvCxnSpPr/>
          <p:nvPr/>
        </p:nvCxnSpPr>
        <p:spPr>
          <a:xfrm>
            <a:off x="465455" y="2937546"/>
            <a:ext cx="10781665" cy="15911"/>
          </a:xfrm>
          <a:prstGeom prst="line">
            <a:avLst/>
          </a:prstGeom>
          <a:noFill/>
          <a:ln w="6350" cap="flat" cmpd="sng" algn="ctr">
            <a:solidFill>
              <a:srgbClr val="5B9BD5"/>
            </a:solidFill>
            <a:prstDash val="sysDash"/>
            <a:miter lim="800000"/>
          </a:ln>
          <a:effectLst/>
        </p:spPr>
      </p:cxnSp>
      <p:graphicFrame>
        <p:nvGraphicFramePr>
          <p:cNvPr id="787" name="表格 10"/>
          <p:cNvGraphicFramePr/>
          <p:nvPr>
            <p:extLst>
              <p:ext uri="{D42A27DB-BD31-4B8C-83A1-F6EECF244321}">
                <p14:modId xmlns:p14="http://schemas.microsoft.com/office/powerpoint/2010/main" val="977453481"/>
              </p:ext>
            </p:extLst>
          </p:nvPr>
        </p:nvGraphicFramePr>
        <p:xfrm>
          <a:off x="6645243" y="1544784"/>
          <a:ext cx="3835400" cy="365760"/>
        </p:xfrm>
        <a:graphic>
          <a:graphicData uri="http://schemas.openxmlformats.org/drawingml/2006/table">
            <a:tbl>
              <a:tblPr firstRow="1" bandRow="1"/>
              <a:tblGrid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88" name="表格 11"/>
          <p:cNvGraphicFramePr/>
          <p:nvPr>
            <p:extLst>
              <p:ext uri="{D42A27DB-BD31-4B8C-83A1-F6EECF244321}">
                <p14:modId xmlns:p14="http://schemas.microsoft.com/office/powerpoint/2010/main" val="2463266585"/>
              </p:ext>
            </p:extLst>
          </p:nvPr>
        </p:nvGraphicFramePr>
        <p:xfrm>
          <a:off x="6645243" y="2034849"/>
          <a:ext cx="3835400" cy="365760"/>
        </p:xfrm>
        <a:graphic>
          <a:graphicData uri="http://schemas.openxmlformats.org/drawingml/2006/table">
            <a:tbl>
              <a:tblPr firstRow="1" bandRow="1"/>
              <a:tblGrid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789" name="文本框 12"/>
          <p:cNvSpPr txBox="1"/>
          <p:nvPr/>
        </p:nvSpPr>
        <p:spPr>
          <a:xfrm>
            <a:off x="5285427" y="1415372"/>
            <a:ext cx="846135" cy="281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600" b="1">
                <a:solidFill>
                  <a:srgbClr val="000000"/>
                </a:solidFill>
                <a:latin typeface="Arial"/>
                <a:ea typeface="微软雅黑"/>
              </a:rPr>
              <a:t>VIRTIO</a:t>
            </a:r>
          </a:p>
        </p:txBody>
      </p:sp>
      <p:sp>
        <p:nvSpPr>
          <p:cNvPr id="790" name="矩形 13"/>
          <p:cNvSpPr/>
          <p:nvPr/>
        </p:nvSpPr>
        <p:spPr>
          <a:xfrm>
            <a:off x="8459998" y="2547722"/>
            <a:ext cx="692406" cy="190404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28575" cap="flat" cmpd="sng" algn="ctr">
            <a:solidFill>
              <a:srgbClr val="ED7D31">
                <a:lumMod val="20000"/>
                <a:lumOff val="8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aphicFrame>
        <p:nvGraphicFramePr>
          <p:cNvPr id="791" name="表格 14"/>
          <p:cNvGraphicFramePr/>
          <p:nvPr>
            <p:extLst>
              <p:ext uri="{D42A27DB-BD31-4B8C-83A1-F6EECF244321}">
                <p14:modId xmlns:p14="http://schemas.microsoft.com/office/powerpoint/2010/main" val="4231186235"/>
              </p:ext>
            </p:extLst>
          </p:nvPr>
        </p:nvGraphicFramePr>
        <p:xfrm>
          <a:off x="6645243" y="3314642"/>
          <a:ext cx="3835400" cy="365760"/>
        </p:xfrm>
        <a:graphic>
          <a:graphicData uri="http://schemas.openxmlformats.org/drawingml/2006/table">
            <a:tbl>
              <a:tblPr firstRow="1" bandRow="1"/>
              <a:tblGrid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92" name="表格 15"/>
          <p:cNvGraphicFramePr/>
          <p:nvPr>
            <p:extLst>
              <p:ext uri="{D42A27DB-BD31-4B8C-83A1-F6EECF244321}">
                <p14:modId xmlns:p14="http://schemas.microsoft.com/office/powerpoint/2010/main" val="908872072"/>
              </p:ext>
            </p:extLst>
          </p:nvPr>
        </p:nvGraphicFramePr>
        <p:xfrm>
          <a:off x="6645243" y="3867822"/>
          <a:ext cx="3835400" cy="365760"/>
        </p:xfrm>
        <a:graphic>
          <a:graphicData uri="http://schemas.openxmlformats.org/drawingml/2006/table">
            <a:tbl>
              <a:tblPr firstRow="1" bandRow="1"/>
              <a:tblGrid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</a:tblGrid>
              <a:tr h="27114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793" name="文本框 17"/>
          <p:cNvSpPr txBox="1"/>
          <p:nvPr/>
        </p:nvSpPr>
        <p:spPr>
          <a:xfrm>
            <a:off x="1258473" y="3366088"/>
            <a:ext cx="804891" cy="307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b="1">
                <a:solidFill>
                  <a:srgbClr val="000000"/>
                </a:solidFill>
                <a:latin typeface="Arial"/>
                <a:ea typeface="微软雅黑"/>
              </a:rPr>
              <a:t>HOST</a:t>
            </a:r>
          </a:p>
        </p:txBody>
      </p:sp>
      <p:sp>
        <p:nvSpPr>
          <p:cNvPr id="794" name="文本框 21"/>
          <p:cNvSpPr txBox="1"/>
          <p:nvPr/>
        </p:nvSpPr>
        <p:spPr>
          <a:xfrm>
            <a:off x="1258473" y="1415372"/>
            <a:ext cx="954871" cy="307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b="1">
                <a:solidFill>
                  <a:srgbClr val="000000"/>
                </a:solidFill>
                <a:latin typeface="Arial"/>
                <a:ea typeface="微软雅黑"/>
              </a:rPr>
              <a:t>GUEST</a:t>
            </a:r>
          </a:p>
        </p:txBody>
      </p:sp>
      <p:sp>
        <p:nvSpPr>
          <p:cNvPr id="795" name="文本框 22"/>
          <p:cNvSpPr txBox="1"/>
          <p:nvPr/>
        </p:nvSpPr>
        <p:spPr>
          <a:xfrm>
            <a:off x="6584001" y="1415372"/>
            <a:ext cx="480560" cy="178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AVAIL</a:t>
            </a:r>
          </a:p>
        </p:txBody>
      </p:sp>
      <p:sp>
        <p:nvSpPr>
          <p:cNvPr id="796" name="文本框 23"/>
          <p:cNvSpPr txBox="1"/>
          <p:nvPr/>
        </p:nvSpPr>
        <p:spPr>
          <a:xfrm>
            <a:off x="6557755" y="1890057"/>
            <a:ext cx="458688" cy="178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DESC</a:t>
            </a:r>
          </a:p>
        </p:txBody>
      </p:sp>
      <p:sp>
        <p:nvSpPr>
          <p:cNvPr id="797" name="文本框 24"/>
          <p:cNvSpPr txBox="1"/>
          <p:nvPr/>
        </p:nvSpPr>
        <p:spPr>
          <a:xfrm>
            <a:off x="4088714" y="3216523"/>
            <a:ext cx="868007" cy="2816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600" b="1">
                <a:solidFill>
                  <a:srgbClr val="000000"/>
                </a:solidFill>
                <a:latin typeface="Arial"/>
                <a:ea typeface="微软雅黑"/>
              </a:rPr>
              <a:t>VHOST</a:t>
            </a:r>
          </a:p>
        </p:txBody>
      </p:sp>
      <p:sp>
        <p:nvSpPr>
          <p:cNvPr id="798" name="文本框 25"/>
          <p:cNvSpPr txBox="1"/>
          <p:nvPr/>
        </p:nvSpPr>
        <p:spPr>
          <a:xfrm>
            <a:off x="6584001" y="3168789"/>
            <a:ext cx="480560" cy="178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AVAIL</a:t>
            </a:r>
          </a:p>
        </p:txBody>
      </p:sp>
      <p:sp>
        <p:nvSpPr>
          <p:cNvPr id="799" name="文本框 26"/>
          <p:cNvSpPr txBox="1"/>
          <p:nvPr/>
        </p:nvSpPr>
        <p:spPr>
          <a:xfrm>
            <a:off x="6559630" y="3674236"/>
            <a:ext cx="458688" cy="178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DESC</a:t>
            </a:r>
          </a:p>
        </p:txBody>
      </p:sp>
      <p:sp>
        <p:nvSpPr>
          <p:cNvPr id="800" name="爆炸形 2 27"/>
          <p:cNvSpPr/>
          <p:nvPr/>
        </p:nvSpPr>
        <p:spPr>
          <a:xfrm>
            <a:off x="7229539" y="4694146"/>
            <a:ext cx="1142345" cy="429073"/>
          </a:xfrm>
          <a:prstGeom prst="irregularSeal2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COPY</a:t>
            </a:r>
          </a:p>
        </p:txBody>
      </p:sp>
      <p:sp>
        <p:nvSpPr>
          <p:cNvPr id="801" name="矩形 28"/>
          <p:cNvSpPr/>
          <p:nvPr/>
        </p:nvSpPr>
        <p:spPr>
          <a:xfrm>
            <a:off x="7289914" y="5371963"/>
            <a:ext cx="2284691" cy="1129167"/>
          </a:xfrm>
          <a:prstGeom prst="rect">
            <a:avLst/>
          </a:prstGeom>
          <a:noFill/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02" name="矩形 35"/>
          <p:cNvSpPr/>
          <p:nvPr/>
        </p:nvSpPr>
        <p:spPr>
          <a:xfrm>
            <a:off x="7786097" y="5487585"/>
            <a:ext cx="374324" cy="873526"/>
          </a:xfrm>
          <a:prstGeom prst="rect">
            <a:avLst/>
          </a:prstGeom>
          <a:noFill/>
          <a:ln w="158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803" name="直接连接符 36"/>
          <p:cNvCxnSpPr/>
          <p:nvPr/>
        </p:nvCxnSpPr>
        <p:spPr>
          <a:xfrm>
            <a:off x="7786097" y="5575627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04" name="直接连接符 37"/>
          <p:cNvCxnSpPr/>
          <p:nvPr/>
        </p:nvCxnSpPr>
        <p:spPr>
          <a:xfrm>
            <a:off x="7786097" y="5666851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05" name="直接连接符 38"/>
          <p:cNvCxnSpPr/>
          <p:nvPr/>
        </p:nvCxnSpPr>
        <p:spPr>
          <a:xfrm>
            <a:off x="7786097" y="5749059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06" name="直接连接符 39"/>
          <p:cNvCxnSpPr/>
          <p:nvPr/>
        </p:nvCxnSpPr>
        <p:spPr>
          <a:xfrm>
            <a:off x="7786097" y="5924083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07" name="直接连接符 40"/>
          <p:cNvCxnSpPr/>
          <p:nvPr/>
        </p:nvCxnSpPr>
        <p:spPr>
          <a:xfrm>
            <a:off x="7785472" y="6015838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08" name="直接连接符 41"/>
          <p:cNvCxnSpPr/>
          <p:nvPr/>
        </p:nvCxnSpPr>
        <p:spPr>
          <a:xfrm>
            <a:off x="7786097" y="5839753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09" name="直接连接符 42"/>
          <p:cNvCxnSpPr/>
          <p:nvPr/>
        </p:nvCxnSpPr>
        <p:spPr>
          <a:xfrm>
            <a:off x="7785472" y="6098576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10" name="直接连接符 43"/>
          <p:cNvCxnSpPr/>
          <p:nvPr/>
        </p:nvCxnSpPr>
        <p:spPr>
          <a:xfrm>
            <a:off x="7785472" y="6187679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11" name="直接连接符 44"/>
          <p:cNvCxnSpPr/>
          <p:nvPr/>
        </p:nvCxnSpPr>
        <p:spPr>
          <a:xfrm>
            <a:off x="7786097" y="6277842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sp>
        <p:nvSpPr>
          <p:cNvPr id="812" name="矩形 45"/>
          <p:cNvSpPr/>
          <p:nvPr/>
        </p:nvSpPr>
        <p:spPr>
          <a:xfrm>
            <a:off x="8668477" y="5489707"/>
            <a:ext cx="374324" cy="873526"/>
          </a:xfrm>
          <a:prstGeom prst="rect">
            <a:avLst/>
          </a:prstGeom>
          <a:noFill/>
          <a:ln w="158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813" name="直接连接符 46"/>
          <p:cNvCxnSpPr/>
          <p:nvPr/>
        </p:nvCxnSpPr>
        <p:spPr>
          <a:xfrm>
            <a:off x="8668477" y="5577749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14" name="直接连接符 47"/>
          <p:cNvCxnSpPr/>
          <p:nvPr/>
        </p:nvCxnSpPr>
        <p:spPr>
          <a:xfrm>
            <a:off x="8668477" y="5668973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15" name="直接连接符 48"/>
          <p:cNvCxnSpPr/>
          <p:nvPr/>
        </p:nvCxnSpPr>
        <p:spPr>
          <a:xfrm>
            <a:off x="8668477" y="5751181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16" name="直接连接符 49"/>
          <p:cNvCxnSpPr/>
          <p:nvPr/>
        </p:nvCxnSpPr>
        <p:spPr>
          <a:xfrm>
            <a:off x="8668477" y="5926204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17" name="直接连接符 50"/>
          <p:cNvCxnSpPr/>
          <p:nvPr/>
        </p:nvCxnSpPr>
        <p:spPr>
          <a:xfrm>
            <a:off x="8667852" y="6017959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18" name="直接连接符 51"/>
          <p:cNvCxnSpPr/>
          <p:nvPr/>
        </p:nvCxnSpPr>
        <p:spPr>
          <a:xfrm>
            <a:off x="8668477" y="5841875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19" name="直接连接符 52"/>
          <p:cNvCxnSpPr/>
          <p:nvPr/>
        </p:nvCxnSpPr>
        <p:spPr>
          <a:xfrm>
            <a:off x="8667852" y="6100698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20" name="直接连接符 53"/>
          <p:cNvCxnSpPr/>
          <p:nvPr/>
        </p:nvCxnSpPr>
        <p:spPr>
          <a:xfrm>
            <a:off x="8667852" y="6189800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21" name="直接连接符 54"/>
          <p:cNvCxnSpPr/>
          <p:nvPr/>
        </p:nvCxnSpPr>
        <p:spPr>
          <a:xfrm>
            <a:off x="8668477" y="6279964"/>
            <a:ext cx="37432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sp>
        <p:nvSpPr>
          <p:cNvPr id="822" name="文本框 55"/>
          <p:cNvSpPr txBox="1"/>
          <p:nvPr/>
        </p:nvSpPr>
        <p:spPr>
          <a:xfrm>
            <a:off x="8126051" y="5490237"/>
            <a:ext cx="396821" cy="178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RXQ</a:t>
            </a:r>
          </a:p>
        </p:txBody>
      </p:sp>
      <p:sp>
        <p:nvSpPr>
          <p:cNvPr id="823" name="文本框 56"/>
          <p:cNvSpPr txBox="1"/>
          <p:nvPr/>
        </p:nvSpPr>
        <p:spPr>
          <a:xfrm>
            <a:off x="9042177" y="5490237"/>
            <a:ext cx="385573" cy="1787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TXQ</a:t>
            </a:r>
          </a:p>
        </p:txBody>
      </p:sp>
      <p:sp>
        <p:nvSpPr>
          <p:cNvPr id="824" name="文本框 58"/>
          <p:cNvSpPr txBox="1"/>
          <p:nvPr/>
        </p:nvSpPr>
        <p:spPr>
          <a:xfrm>
            <a:off x="7232110" y="5708758"/>
            <a:ext cx="618666" cy="30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zh-CN" b="1" dirty="0">
                <a:solidFill>
                  <a:srgbClr val="000000"/>
                </a:solidFill>
                <a:latin typeface="Arial"/>
                <a:ea typeface="微软雅黑"/>
              </a:rPr>
              <a:t>NIC</a:t>
            </a:r>
          </a:p>
        </p:txBody>
      </p:sp>
      <p:cxnSp>
        <p:nvCxnSpPr>
          <p:cNvPr id="825" name="直接连接符 65"/>
          <p:cNvCxnSpPr/>
          <p:nvPr/>
        </p:nvCxnSpPr>
        <p:spPr>
          <a:xfrm>
            <a:off x="8719962" y="1813153"/>
            <a:ext cx="0" cy="110848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26" name="直接连接符 66"/>
          <p:cNvCxnSpPr/>
          <p:nvPr/>
        </p:nvCxnSpPr>
        <p:spPr>
          <a:xfrm>
            <a:off x="7594490" y="1922410"/>
            <a:ext cx="1122973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27" name="直接箭头连接符 67"/>
          <p:cNvCxnSpPr/>
          <p:nvPr/>
        </p:nvCxnSpPr>
        <p:spPr>
          <a:xfrm>
            <a:off x="7596989" y="1921349"/>
            <a:ext cx="0" cy="133124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828" name="直接连接符 70"/>
          <p:cNvCxnSpPr/>
          <p:nvPr/>
        </p:nvCxnSpPr>
        <p:spPr>
          <a:xfrm>
            <a:off x="7585862" y="2352359"/>
            <a:ext cx="0" cy="63645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29" name="直接连接符 71"/>
          <p:cNvCxnSpPr/>
          <p:nvPr/>
        </p:nvCxnSpPr>
        <p:spPr>
          <a:xfrm>
            <a:off x="7578242" y="2416004"/>
            <a:ext cx="1227959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30" name="直接箭头连接符 73"/>
          <p:cNvCxnSpPr/>
          <p:nvPr/>
        </p:nvCxnSpPr>
        <p:spPr>
          <a:xfrm>
            <a:off x="8806201" y="2416004"/>
            <a:ext cx="0" cy="131718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831" name="直接连接符 74"/>
          <p:cNvCxnSpPr/>
          <p:nvPr/>
        </p:nvCxnSpPr>
        <p:spPr>
          <a:xfrm>
            <a:off x="7606363" y="3742654"/>
            <a:ext cx="1142477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32" name="直接箭头连接符 75"/>
          <p:cNvCxnSpPr/>
          <p:nvPr/>
        </p:nvCxnSpPr>
        <p:spPr>
          <a:xfrm>
            <a:off x="7606363" y="3742654"/>
            <a:ext cx="0" cy="133124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833" name="直接连接符 76"/>
          <p:cNvCxnSpPr/>
          <p:nvPr/>
        </p:nvCxnSpPr>
        <p:spPr>
          <a:xfrm>
            <a:off x="8748840" y="3602369"/>
            <a:ext cx="0" cy="142671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34" name="直接连接符 77"/>
          <p:cNvCxnSpPr/>
          <p:nvPr/>
        </p:nvCxnSpPr>
        <p:spPr>
          <a:xfrm>
            <a:off x="7606988" y="4262421"/>
            <a:ext cx="1235458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35" name="直接箭头连接符 78"/>
          <p:cNvCxnSpPr/>
          <p:nvPr/>
        </p:nvCxnSpPr>
        <p:spPr>
          <a:xfrm>
            <a:off x="8843695" y="4262421"/>
            <a:ext cx="0" cy="114561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836" name="直接连接符 79"/>
          <p:cNvCxnSpPr/>
          <p:nvPr/>
        </p:nvCxnSpPr>
        <p:spPr>
          <a:xfrm>
            <a:off x="7602502" y="4135863"/>
            <a:ext cx="716" cy="134972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37" name="直接箭头连接符 80"/>
          <p:cNvCxnSpPr>
            <a:stCxn id="839" idx="2"/>
            <a:endCxn id="840" idx="0"/>
          </p:cNvCxnSpPr>
          <p:nvPr/>
        </p:nvCxnSpPr>
        <p:spPr>
          <a:xfrm>
            <a:off x="8850570" y="4567386"/>
            <a:ext cx="0" cy="220105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838" name="直接箭头连接符 81"/>
          <p:cNvCxnSpPr>
            <a:stCxn id="840" idx="2"/>
            <a:endCxn id="812" idx="0"/>
          </p:cNvCxnSpPr>
          <p:nvPr/>
        </p:nvCxnSpPr>
        <p:spPr>
          <a:xfrm>
            <a:off x="8850569" y="4977895"/>
            <a:ext cx="5070" cy="511812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sp>
        <p:nvSpPr>
          <p:cNvPr id="839" name="矩形 16"/>
          <p:cNvSpPr/>
          <p:nvPr/>
        </p:nvSpPr>
        <p:spPr>
          <a:xfrm>
            <a:off x="8504366" y="4376982"/>
            <a:ext cx="692406" cy="190404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28575" cap="flat" cmpd="sng" algn="ctr">
            <a:solidFill>
              <a:srgbClr val="ED7D31">
                <a:lumMod val="20000"/>
                <a:lumOff val="8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40" name="矩形 31"/>
          <p:cNvSpPr/>
          <p:nvPr/>
        </p:nvSpPr>
        <p:spPr>
          <a:xfrm>
            <a:off x="8504366" y="4787491"/>
            <a:ext cx="692406" cy="190404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28575" cap="flat" cmpd="sng" algn="ctr">
            <a:solidFill>
              <a:srgbClr val="ED7D31">
                <a:lumMod val="20000"/>
                <a:lumOff val="8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MBUF</a:t>
            </a:r>
            <a:endParaRPr kumimoji="0" lang="zh-CN" altLang="en-US" sz="1200" b="1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41" name="圆角矩形 2"/>
          <p:cNvSpPr/>
          <p:nvPr/>
        </p:nvSpPr>
        <p:spPr>
          <a:xfrm>
            <a:off x="2535175" y="3172502"/>
            <a:ext cx="899878" cy="575456"/>
          </a:xfrm>
          <a:prstGeom prst="roundRect">
            <a:avLst/>
          </a:prstGeom>
          <a:solidFill>
            <a:srgbClr val="5B9BD5">
              <a:lumMod val="40000"/>
              <a:lumOff val="60000"/>
            </a:srgbClr>
          </a:solidFill>
          <a:ln w="285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  <a:sym typeface="+mn-ea"/>
              </a:rPr>
              <a:t>KVM</a:t>
            </a:r>
          </a:p>
        </p:txBody>
      </p:sp>
      <p:cxnSp>
        <p:nvCxnSpPr>
          <p:cNvPr id="842" name="Elbow Connector 841"/>
          <p:cNvCxnSpPr>
            <a:stCxn id="784" idx="1"/>
            <a:endCxn id="841" idx="0"/>
          </p:cNvCxnSpPr>
          <p:nvPr/>
        </p:nvCxnSpPr>
        <p:spPr>
          <a:xfrm rot="10800000" flipV="1">
            <a:off x="2985114" y="2076749"/>
            <a:ext cx="2120963" cy="1095753"/>
          </a:xfrm>
          <a:prstGeom prst="bentConnector2">
            <a:avLst/>
          </a:prstGeom>
          <a:noFill/>
          <a:ln w="15875" cap="flat" cmpd="sng" algn="ctr">
            <a:solidFill>
              <a:srgbClr val="ED7D31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843" name="Elbow Connector 842"/>
          <p:cNvCxnSpPr>
            <a:stCxn id="841" idx="2"/>
            <a:endCxn id="783" idx="1"/>
          </p:cNvCxnSpPr>
          <p:nvPr/>
        </p:nvCxnSpPr>
        <p:spPr>
          <a:xfrm rot="16200000" flipH="1">
            <a:off x="3281234" y="3451838"/>
            <a:ext cx="386378" cy="978617"/>
          </a:xfrm>
          <a:prstGeom prst="bentConnector2">
            <a:avLst/>
          </a:prstGeom>
          <a:noFill/>
          <a:ln w="15875" cap="flat" cmpd="sng" algn="ctr">
            <a:solidFill>
              <a:srgbClr val="ED7D31"/>
            </a:solidFill>
            <a:prstDash val="solid"/>
            <a:miter lim="800000"/>
            <a:tailEnd type="arrow"/>
          </a:ln>
          <a:effectLst/>
        </p:spPr>
      </p:cxnSp>
      <p:sp>
        <p:nvSpPr>
          <p:cNvPr id="844" name="文本框 86"/>
          <p:cNvSpPr txBox="1"/>
          <p:nvPr/>
        </p:nvSpPr>
        <p:spPr>
          <a:xfrm>
            <a:off x="2858881" y="4168014"/>
            <a:ext cx="1067355" cy="3076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b="1" dirty="0" err="1">
                <a:solidFill>
                  <a:srgbClr val="000000"/>
                </a:solidFill>
                <a:latin typeface="Arial"/>
                <a:ea typeface="微软雅黑"/>
              </a:rPr>
              <a:t>eventFD</a:t>
            </a:r>
            <a:endParaRPr lang="en-US" altLang="zh-CN" b="1" dirty="0">
              <a:solidFill>
                <a:srgbClr val="000000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529005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0" grpId="0" animBg="1"/>
      <p:bldP spid="800" grpId="0" animBg="1"/>
      <p:bldP spid="839" grpId="0" animBg="1"/>
      <p:bldP spid="840" grpId="0" animBg="1"/>
      <p:bldP spid="8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VM2NIC </a:t>
            </a:r>
            <a:r>
              <a:rPr lang="en-US" dirty="0" err="1" smtClean="0"/>
              <a:t>Dequeue</a:t>
            </a:r>
            <a:r>
              <a:rPr lang="en-US" dirty="0" smtClean="0"/>
              <a:t> zero-copy</a:t>
            </a:r>
            <a:endParaRPr lang="en-US" dirty="0"/>
          </a:p>
        </p:txBody>
      </p:sp>
      <p:sp>
        <p:nvSpPr>
          <p:cNvPr id="69" name="矩形 20"/>
          <p:cNvSpPr/>
          <p:nvPr/>
        </p:nvSpPr>
        <p:spPr>
          <a:xfrm>
            <a:off x="2263775" y="1450731"/>
            <a:ext cx="7047279" cy="3703022"/>
          </a:xfrm>
          <a:prstGeom prst="rect">
            <a:avLst/>
          </a:prstGeom>
          <a:solidFill>
            <a:srgbClr val="FFFFFF">
              <a:alpha val="0"/>
            </a:srgbClr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0" name="矩形 6"/>
          <p:cNvSpPr/>
          <p:nvPr/>
        </p:nvSpPr>
        <p:spPr>
          <a:xfrm>
            <a:off x="3791911" y="1450812"/>
            <a:ext cx="5519143" cy="2485743"/>
          </a:xfrm>
          <a:prstGeom prst="rect">
            <a:avLst/>
          </a:prstGeom>
          <a:solidFill>
            <a:srgbClr val="FFFFFF"/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aphicFrame>
        <p:nvGraphicFramePr>
          <p:cNvPr id="71" name="表格 14"/>
          <p:cNvGraphicFramePr/>
          <p:nvPr>
            <p:extLst>
              <p:ext uri="{D42A27DB-BD31-4B8C-83A1-F6EECF244321}">
                <p14:modId xmlns:p14="http://schemas.microsoft.com/office/powerpoint/2010/main" val="1864507903"/>
              </p:ext>
            </p:extLst>
          </p:nvPr>
        </p:nvGraphicFramePr>
        <p:xfrm>
          <a:off x="4787459" y="1732257"/>
          <a:ext cx="3835400" cy="365760"/>
        </p:xfrm>
        <a:graphic>
          <a:graphicData uri="http://schemas.openxmlformats.org/drawingml/2006/table">
            <a:tbl>
              <a:tblPr firstRow="1" bandRow="1"/>
              <a:tblGrid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</a:tblGrid>
              <a:tr h="21399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2" name="表格 15"/>
          <p:cNvGraphicFramePr/>
          <p:nvPr>
            <p:extLst>
              <p:ext uri="{D42A27DB-BD31-4B8C-83A1-F6EECF244321}">
                <p14:modId xmlns:p14="http://schemas.microsoft.com/office/powerpoint/2010/main" val="1208241804"/>
              </p:ext>
            </p:extLst>
          </p:nvPr>
        </p:nvGraphicFramePr>
        <p:xfrm>
          <a:off x="4787459" y="3036445"/>
          <a:ext cx="3835400" cy="365760"/>
        </p:xfrm>
        <a:graphic>
          <a:graphicData uri="http://schemas.openxmlformats.org/drawingml/2006/table">
            <a:tbl>
              <a:tblPr firstRow="1" bandRow="1"/>
              <a:tblGrid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73" name="文本框 24"/>
          <p:cNvSpPr txBox="1"/>
          <p:nvPr/>
        </p:nvSpPr>
        <p:spPr>
          <a:xfrm>
            <a:off x="2404499" y="1665608"/>
            <a:ext cx="811059" cy="283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600" b="1">
                <a:solidFill>
                  <a:srgbClr val="000000"/>
                </a:solidFill>
                <a:latin typeface="Arial"/>
                <a:ea typeface="微软雅黑"/>
              </a:rPr>
              <a:t>VHOST</a:t>
            </a:r>
          </a:p>
        </p:txBody>
      </p:sp>
      <p:sp>
        <p:nvSpPr>
          <p:cNvPr id="74" name="文本框 25"/>
          <p:cNvSpPr txBox="1"/>
          <p:nvPr/>
        </p:nvSpPr>
        <p:spPr>
          <a:xfrm>
            <a:off x="4046470" y="2344895"/>
            <a:ext cx="517933" cy="2058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000" b="1">
                <a:solidFill>
                  <a:srgbClr val="000000"/>
                </a:solidFill>
                <a:latin typeface="Arial"/>
                <a:ea typeface="微软雅黑"/>
              </a:rPr>
              <a:t>AVAIL</a:t>
            </a:r>
          </a:p>
        </p:txBody>
      </p:sp>
      <p:sp>
        <p:nvSpPr>
          <p:cNvPr id="75" name="文本框 26"/>
          <p:cNvSpPr txBox="1"/>
          <p:nvPr/>
        </p:nvSpPr>
        <p:spPr>
          <a:xfrm>
            <a:off x="4046470" y="2957533"/>
            <a:ext cx="491657" cy="2058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000" b="1">
                <a:solidFill>
                  <a:srgbClr val="000000"/>
                </a:solidFill>
                <a:latin typeface="Arial"/>
                <a:ea typeface="微软雅黑"/>
              </a:rPr>
              <a:t>DESC</a:t>
            </a:r>
          </a:p>
        </p:txBody>
      </p:sp>
      <p:sp>
        <p:nvSpPr>
          <p:cNvPr id="76" name="矩形 28"/>
          <p:cNvSpPr/>
          <p:nvPr/>
        </p:nvSpPr>
        <p:spPr>
          <a:xfrm>
            <a:off x="5592679" y="5365963"/>
            <a:ext cx="2134796" cy="1135167"/>
          </a:xfrm>
          <a:prstGeom prst="rect">
            <a:avLst/>
          </a:prstGeom>
          <a:noFill/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7" name="矩形 35"/>
          <p:cNvSpPr/>
          <p:nvPr/>
        </p:nvSpPr>
        <p:spPr>
          <a:xfrm>
            <a:off x="5987406" y="5482199"/>
            <a:ext cx="349766" cy="878168"/>
          </a:xfrm>
          <a:prstGeom prst="rect">
            <a:avLst/>
          </a:prstGeom>
          <a:noFill/>
          <a:ln w="158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78" name="直接连接符 36"/>
          <p:cNvCxnSpPr/>
          <p:nvPr/>
        </p:nvCxnSpPr>
        <p:spPr>
          <a:xfrm>
            <a:off x="5987406" y="5570709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9" name="直接连接符 37"/>
          <p:cNvCxnSpPr/>
          <p:nvPr/>
        </p:nvCxnSpPr>
        <p:spPr>
          <a:xfrm>
            <a:off x="5987406" y="5662418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0" name="直接连接符 38"/>
          <p:cNvCxnSpPr/>
          <p:nvPr/>
        </p:nvCxnSpPr>
        <p:spPr>
          <a:xfrm>
            <a:off x="5987406" y="5745063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1" name="直接连接符 39"/>
          <p:cNvCxnSpPr/>
          <p:nvPr/>
        </p:nvCxnSpPr>
        <p:spPr>
          <a:xfrm>
            <a:off x="5987406" y="5921017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2" name="直接连接符 40"/>
          <p:cNvCxnSpPr/>
          <p:nvPr/>
        </p:nvCxnSpPr>
        <p:spPr>
          <a:xfrm>
            <a:off x="5986822" y="6013259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3" name="直接连接符 41"/>
          <p:cNvCxnSpPr/>
          <p:nvPr/>
        </p:nvCxnSpPr>
        <p:spPr>
          <a:xfrm>
            <a:off x="5987406" y="5836239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4" name="直接连接符 42"/>
          <p:cNvCxnSpPr/>
          <p:nvPr/>
        </p:nvCxnSpPr>
        <p:spPr>
          <a:xfrm>
            <a:off x="5986822" y="6096437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5" name="直接连接符 43"/>
          <p:cNvCxnSpPr/>
          <p:nvPr/>
        </p:nvCxnSpPr>
        <p:spPr>
          <a:xfrm>
            <a:off x="5986822" y="6186013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6" name="直接连接符 44"/>
          <p:cNvCxnSpPr/>
          <p:nvPr/>
        </p:nvCxnSpPr>
        <p:spPr>
          <a:xfrm>
            <a:off x="5987406" y="6276656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sp>
        <p:nvSpPr>
          <p:cNvPr id="87" name="矩形 45"/>
          <p:cNvSpPr/>
          <p:nvPr/>
        </p:nvSpPr>
        <p:spPr>
          <a:xfrm>
            <a:off x="6864447" y="5484332"/>
            <a:ext cx="349766" cy="878168"/>
          </a:xfrm>
          <a:prstGeom prst="rect">
            <a:avLst/>
          </a:prstGeom>
          <a:noFill/>
          <a:ln w="158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88" name="直接连接符 46"/>
          <p:cNvCxnSpPr/>
          <p:nvPr/>
        </p:nvCxnSpPr>
        <p:spPr>
          <a:xfrm>
            <a:off x="6864447" y="5572842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89" name="直接连接符 47"/>
          <p:cNvCxnSpPr/>
          <p:nvPr/>
        </p:nvCxnSpPr>
        <p:spPr>
          <a:xfrm>
            <a:off x="6864447" y="5664551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90" name="直接连接符 48"/>
          <p:cNvCxnSpPr/>
          <p:nvPr/>
        </p:nvCxnSpPr>
        <p:spPr>
          <a:xfrm>
            <a:off x="6864447" y="5747196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91" name="直接连接符 49"/>
          <p:cNvCxnSpPr/>
          <p:nvPr/>
        </p:nvCxnSpPr>
        <p:spPr>
          <a:xfrm>
            <a:off x="6864447" y="5923149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92" name="直接连接符 50"/>
          <p:cNvCxnSpPr/>
          <p:nvPr/>
        </p:nvCxnSpPr>
        <p:spPr>
          <a:xfrm>
            <a:off x="6863863" y="6015392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93" name="直接连接符 51"/>
          <p:cNvCxnSpPr/>
          <p:nvPr/>
        </p:nvCxnSpPr>
        <p:spPr>
          <a:xfrm>
            <a:off x="6864447" y="5838372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94" name="直接连接符 52"/>
          <p:cNvCxnSpPr/>
          <p:nvPr/>
        </p:nvCxnSpPr>
        <p:spPr>
          <a:xfrm>
            <a:off x="6863863" y="6098570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95" name="直接连接符 53"/>
          <p:cNvCxnSpPr/>
          <p:nvPr/>
        </p:nvCxnSpPr>
        <p:spPr>
          <a:xfrm>
            <a:off x="6863863" y="6188146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96" name="直接连接符 54"/>
          <p:cNvCxnSpPr/>
          <p:nvPr/>
        </p:nvCxnSpPr>
        <p:spPr>
          <a:xfrm>
            <a:off x="6864447" y="6278789"/>
            <a:ext cx="349766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sp>
        <p:nvSpPr>
          <p:cNvPr id="97" name="文本框 55"/>
          <p:cNvSpPr txBox="1"/>
          <p:nvPr/>
        </p:nvSpPr>
        <p:spPr>
          <a:xfrm>
            <a:off x="6305056" y="5484865"/>
            <a:ext cx="370786" cy="179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RXQ</a:t>
            </a:r>
          </a:p>
        </p:txBody>
      </p:sp>
      <p:sp>
        <p:nvSpPr>
          <p:cNvPr id="98" name="文本框 56"/>
          <p:cNvSpPr txBox="1"/>
          <p:nvPr/>
        </p:nvSpPr>
        <p:spPr>
          <a:xfrm>
            <a:off x="7213629" y="5484865"/>
            <a:ext cx="360276" cy="1796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TXQ</a:t>
            </a:r>
          </a:p>
        </p:txBody>
      </p:sp>
      <p:graphicFrame>
        <p:nvGraphicFramePr>
          <p:cNvPr id="99" name="表格 4"/>
          <p:cNvGraphicFramePr/>
          <p:nvPr>
            <p:extLst>
              <p:ext uri="{D42A27DB-BD31-4B8C-83A1-F6EECF244321}">
                <p14:modId xmlns:p14="http://schemas.microsoft.com/office/powerpoint/2010/main" val="1374104140"/>
              </p:ext>
            </p:extLst>
          </p:nvPr>
        </p:nvGraphicFramePr>
        <p:xfrm>
          <a:off x="4787459" y="2375287"/>
          <a:ext cx="3835400" cy="365760"/>
        </p:xfrm>
        <a:graphic>
          <a:graphicData uri="http://schemas.openxmlformats.org/drawingml/2006/table">
            <a:tbl>
              <a:tblPr firstRow="1" bandRow="1"/>
              <a:tblGrid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  <a:gridCol w="383540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100" name="文本框 7"/>
          <p:cNvSpPr txBox="1"/>
          <p:nvPr/>
        </p:nvSpPr>
        <p:spPr>
          <a:xfrm>
            <a:off x="4046470" y="1691734"/>
            <a:ext cx="491657" cy="2058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000" b="1">
                <a:solidFill>
                  <a:srgbClr val="000000"/>
                </a:solidFill>
                <a:latin typeface="Arial"/>
                <a:ea typeface="微软雅黑"/>
              </a:rPr>
              <a:t>USED</a:t>
            </a:r>
          </a:p>
        </p:txBody>
      </p:sp>
      <p:sp>
        <p:nvSpPr>
          <p:cNvPr id="101" name="爆炸形 2 9"/>
          <p:cNvSpPr/>
          <p:nvPr/>
        </p:nvSpPr>
        <p:spPr>
          <a:xfrm>
            <a:off x="2422016" y="3757855"/>
            <a:ext cx="1311475" cy="894164"/>
          </a:xfrm>
          <a:prstGeom prst="irregularSeal2">
            <a:avLst/>
          </a:prstGeom>
          <a:solidFill>
            <a:srgbClr val="5B9BD5">
              <a:lumMod val="60000"/>
              <a:lumOff val="40000"/>
            </a:srgbClr>
          </a:solidFill>
          <a:ln w="285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HOLD</a:t>
            </a:r>
          </a:p>
        </p:txBody>
      </p:sp>
      <p:cxnSp>
        <p:nvCxnSpPr>
          <p:cNvPr id="102" name="直接连接符 57"/>
          <p:cNvCxnSpPr/>
          <p:nvPr/>
        </p:nvCxnSpPr>
        <p:spPr>
          <a:xfrm>
            <a:off x="5739307" y="3330224"/>
            <a:ext cx="0" cy="143962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03" name="直接连接符 59"/>
          <p:cNvCxnSpPr/>
          <p:nvPr/>
        </p:nvCxnSpPr>
        <p:spPr>
          <a:xfrm>
            <a:off x="5739307" y="3474186"/>
            <a:ext cx="1275791" cy="3743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04" name="直接箭头连接符 60"/>
          <p:cNvCxnSpPr/>
          <p:nvPr/>
        </p:nvCxnSpPr>
        <p:spPr>
          <a:xfrm>
            <a:off x="7014223" y="3477929"/>
            <a:ext cx="1752" cy="151427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05" name="直接箭头连接符 61"/>
          <p:cNvCxnSpPr/>
          <p:nvPr/>
        </p:nvCxnSpPr>
        <p:spPr>
          <a:xfrm>
            <a:off x="5725460" y="2663211"/>
            <a:ext cx="0" cy="399361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06" name="直接箭头连接符 62"/>
          <p:cNvCxnSpPr/>
          <p:nvPr/>
        </p:nvCxnSpPr>
        <p:spPr>
          <a:xfrm flipH="1" flipV="1">
            <a:off x="5840886" y="4709321"/>
            <a:ext cx="1184138" cy="655575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07" name="直接箭头连接符 63"/>
          <p:cNvCxnSpPr>
            <a:stCxn id="111" idx="3"/>
            <a:endCxn id="112" idx="1"/>
          </p:cNvCxnSpPr>
          <p:nvPr/>
        </p:nvCxnSpPr>
        <p:spPr>
          <a:xfrm>
            <a:off x="4046470" y="4548046"/>
            <a:ext cx="189773" cy="0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08" name="直接箭头连接符 64"/>
          <p:cNvCxnSpPr/>
          <p:nvPr/>
        </p:nvCxnSpPr>
        <p:spPr>
          <a:xfrm>
            <a:off x="4725564" y="4548046"/>
            <a:ext cx="189773" cy="0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09" name="直接箭头连接符 68"/>
          <p:cNvCxnSpPr/>
          <p:nvPr/>
        </p:nvCxnSpPr>
        <p:spPr>
          <a:xfrm>
            <a:off x="5416920" y="4548046"/>
            <a:ext cx="189773" cy="0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10" name="直接箭头连接符 69"/>
          <p:cNvCxnSpPr/>
          <p:nvPr/>
        </p:nvCxnSpPr>
        <p:spPr>
          <a:xfrm>
            <a:off x="6069154" y="4548046"/>
            <a:ext cx="189773" cy="0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sp>
        <p:nvSpPr>
          <p:cNvPr id="111" name="矩形 18"/>
          <p:cNvSpPr/>
          <p:nvPr/>
        </p:nvSpPr>
        <p:spPr>
          <a:xfrm>
            <a:off x="3599190" y="4444073"/>
            <a:ext cx="447279" cy="207945"/>
          </a:xfrm>
          <a:prstGeom prst="rect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2" name="矩形 19"/>
          <p:cNvSpPr/>
          <p:nvPr/>
        </p:nvSpPr>
        <p:spPr>
          <a:xfrm>
            <a:off x="4236242" y="4444073"/>
            <a:ext cx="489321" cy="207945"/>
          </a:xfrm>
          <a:prstGeom prst="rect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FFC000">
                <a:lumMod val="60000"/>
                <a:lumOff val="4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ea typeface="微软雅黑"/>
                <a:cs typeface="+mn-cs"/>
              </a:rPr>
              <a:t>ZMBUF</a:t>
            </a:r>
            <a:endParaRPr kumimoji="0" lang="zh-CN" altLang="en-US" sz="700" b="0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3" name="矩形 29"/>
          <p:cNvSpPr/>
          <p:nvPr/>
        </p:nvSpPr>
        <p:spPr>
          <a:xfrm>
            <a:off x="4907745" y="4444073"/>
            <a:ext cx="489321" cy="207945"/>
          </a:xfrm>
          <a:prstGeom prst="rect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FFC000">
                <a:lumMod val="60000"/>
                <a:lumOff val="4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4" name="矩形 30"/>
          <p:cNvSpPr/>
          <p:nvPr/>
        </p:nvSpPr>
        <p:spPr>
          <a:xfrm>
            <a:off x="5579832" y="4444073"/>
            <a:ext cx="489321" cy="207945"/>
          </a:xfrm>
          <a:prstGeom prst="rect">
            <a:avLst/>
          </a:prstGeom>
          <a:solidFill>
            <a:srgbClr val="70AD47"/>
          </a:solidFill>
          <a:ln w="12700" cap="flat" cmpd="sng" algn="ctr">
            <a:solidFill>
              <a:srgbClr val="70AD47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5" name="矩形 33"/>
          <p:cNvSpPr/>
          <p:nvPr/>
        </p:nvSpPr>
        <p:spPr>
          <a:xfrm>
            <a:off x="6251336" y="4444073"/>
            <a:ext cx="489321" cy="207945"/>
          </a:xfrm>
          <a:prstGeom prst="rect">
            <a:avLst/>
          </a:prstGeom>
          <a:solidFill>
            <a:srgbClr val="70AD47"/>
          </a:solidFill>
          <a:ln w="12700" cap="flat" cmpd="sng" algn="ctr">
            <a:solidFill>
              <a:srgbClr val="70AD47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116" name="肘形连接符 72"/>
          <p:cNvCxnSpPr>
            <a:stCxn id="132" idx="2"/>
            <a:endCxn id="112" idx="0"/>
          </p:cNvCxnSpPr>
          <p:nvPr/>
        </p:nvCxnSpPr>
        <p:spPr>
          <a:xfrm rot="5400000">
            <a:off x="5446111" y="2864628"/>
            <a:ext cx="613705" cy="2544121"/>
          </a:xfrm>
          <a:prstGeom prst="bentConnector3">
            <a:avLst>
              <a:gd name="adj1" fmla="val 50043"/>
            </a:avLst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17" name="直接连接符 83"/>
          <p:cNvCxnSpPr/>
          <p:nvPr/>
        </p:nvCxnSpPr>
        <p:spPr>
          <a:xfrm flipH="1" flipV="1">
            <a:off x="5822157" y="4277717"/>
            <a:ext cx="2336" cy="158891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18" name="直接连接符 84"/>
          <p:cNvCxnSpPr/>
          <p:nvPr/>
        </p:nvCxnSpPr>
        <p:spPr>
          <a:xfrm>
            <a:off x="5822157" y="4276651"/>
            <a:ext cx="2221215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19" name="直接连接符 85"/>
          <p:cNvCxnSpPr/>
          <p:nvPr/>
        </p:nvCxnSpPr>
        <p:spPr>
          <a:xfrm flipV="1">
            <a:off x="7270292" y="3506826"/>
            <a:ext cx="773080" cy="1391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20" name="直接连接符 86"/>
          <p:cNvCxnSpPr/>
          <p:nvPr/>
        </p:nvCxnSpPr>
        <p:spPr>
          <a:xfrm>
            <a:off x="8043372" y="3508217"/>
            <a:ext cx="1" cy="768434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21" name="直接箭头连接符 88"/>
          <p:cNvCxnSpPr/>
          <p:nvPr/>
        </p:nvCxnSpPr>
        <p:spPr>
          <a:xfrm flipH="1" flipV="1">
            <a:off x="7270292" y="3362216"/>
            <a:ext cx="4674" cy="148064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22" name="直接连接符 89"/>
          <p:cNvCxnSpPr>
            <a:stCxn id="115" idx="3"/>
          </p:cNvCxnSpPr>
          <p:nvPr/>
        </p:nvCxnSpPr>
        <p:spPr>
          <a:xfrm>
            <a:off x="6740657" y="4548046"/>
            <a:ext cx="165832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23" name="直接连接符 90"/>
          <p:cNvCxnSpPr/>
          <p:nvPr/>
        </p:nvCxnSpPr>
        <p:spPr>
          <a:xfrm>
            <a:off x="6906489" y="4541648"/>
            <a:ext cx="0" cy="335378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24" name="直接连接符 91"/>
          <p:cNvCxnSpPr/>
          <p:nvPr/>
        </p:nvCxnSpPr>
        <p:spPr>
          <a:xfrm>
            <a:off x="3408250" y="4875959"/>
            <a:ext cx="3498239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25" name="直接连接符 92"/>
          <p:cNvCxnSpPr/>
          <p:nvPr/>
        </p:nvCxnSpPr>
        <p:spPr>
          <a:xfrm>
            <a:off x="3407666" y="4557643"/>
            <a:ext cx="0" cy="319382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26" name="直接箭头连接符 94"/>
          <p:cNvCxnSpPr>
            <a:endCxn id="111" idx="1"/>
          </p:cNvCxnSpPr>
          <p:nvPr/>
        </p:nvCxnSpPr>
        <p:spPr>
          <a:xfrm flipV="1">
            <a:off x="3408250" y="4548046"/>
            <a:ext cx="190940" cy="15996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127" name="直接连接符 95"/>
          <p:cNvCxnSpPr/>
          <p:nvPr/>
        </p:nvCxnSpPr>
        <p:spPr>
          <a:xfrm>
            <a:off x="6909927" y="2026036"/>
            <a:ext cx="0" cy="143962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28" name="直接连接符 96"/>
          <p:cNvCxnSpPr/>
          <p:nvPr/>
        </p:nvCxnSpPr>
        <p:spPr>
          <a:xfrm flipV="1">
            <a:off x="6906489" y="2166275"/>
            <a:ext cx="1843365" cy="3723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29" name="直接连接符 97"/>
          <p:cNvCxnSpPr/>
          <p:nvPr/>
        </p:nvCxnSpPr>
        <p:spPr>
          <a:xfrm flipH="1">
            <a:off x="8735428" y="2157752"/>
            <a:ext cx="1168" cy="701681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30" name="直接连接符 98"/>
          <p:cNvCxnSpPr/>
          <p:nvPr/>
        </p:nvCxnSpPr>
        <p:spPr>
          <a:xfrm flipH="1">
            <a:off x="7274966" y="2851418"/>
            <a:ext cx="1447204" cy="7741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131" name="直接箭头连接符 99"/>
          <p:cNvCxnSpPr/>
          <p:nvPr/>
        </p:nvCxnSpPr>
        <p:spPr>
          <a:xfrm>
            <a:off x="7274966" y="2853827"/>
            <a:ext cx="0" cy="207412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sp>
        <p:nvSpPr>
          <p:cNvPr id="132" name="矩形 16"/>
          <p:cNvSpPr/>
          <p:nvPr/>
        </p:nvSpPr>
        <p:spPr>
          <a:xfrm>
            <a:off x="6701535" y="3638953"/>
            <a:ext cx="646979" cy="191416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28575" cap="flat" cmpd="sng" algn="ctr">
            <a:solidFill>
              <a:srgbClr val="ED7D31">
                <a:lumMod val="20000"/>
                <a:lumOff val="8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33" name="文本框 1"/>
          <p:cNvSpPr txBox="1"/>
          <p:nvPr/>
        </p:nvSpPr>
        <p:spPr>
          <a:xfrm>
            <a:off x="5543046" y="5520589"/>
            <a:ext cx="489905" cy="283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1600" b="1">
                <a:solidFill>
                  <a:srgbClr val="000000"/>
                </a:solidFill>
                <a:latin typeface="Arial"/>
                <a:ea typeface="微软雅黑"/>
              </a:rPr>
              <a:t>NIC</a:t>
            </a:r>
          </a:p>
        </p:txBody>
      </p:sp>
    </p:spTree>
    <p:extLst>
      <p:ext uri="{BB962C8B-B14F-4D97-AF65-F5344CB8AC3E}">
        <p14:creationId xmlns:p14="http://schemas.microsoft.com/office/powerpoint/2010/main" val="929635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  <p:bldP spid="1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VM2NIC Best Practice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09481" y="1602890"/>
            <a:ext cx="9583381" cy="4428634"/>
          </a:xfrm>
        </p:spPr>
        <p:txBody>
          <a:bodyPr>
            <a:normAutofit/>
          </a:bodyPr>
          <a:lstStyle/>
          <a:p>
            <a:r>
              <a:rPr lang="en-US" dirty="0" smtClean="0"/>
              <a:t>Resource competition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Limitation:</a:t>
            </a:r>
          </a:p>
          <a:p>
            <a:pPr marL="0" indent="0">
              <a:buNone/>
            </a:pPr>
            <a:r>
              <a:rPr lang="en-US" altLang="zh-CN" dirty="0" smtClean="0"/>
              <a:t>	zero copy not work when bonding to </a:t>
            </a:r>
            <a:r>
              <a:rPr lang="en-US" altLang="zh-CN" dirty="0" err="1" smtClean="0"/>
              <a:t>vfio-pci</a:t>
            </a:r>
            <a:r>
              <a:rPr lang="en-US" altLang="zh-CN" dirty="0" smtClean="0"/>
              <a:t> with </a:t>
            </a:r>
            <a:r>
              <a:rPr lang="en-US" altLang="zh-CN" dirty="0" err="1" smtClean="0"/>
              <a:t>iommu</a:t>
            </a:r>
            <a:r>
              <a:rPr lang="en-US" altLang="zh-CN" dirty="0" smtClean="0"/>
              <a:t> mode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407" y="2427199"/>
            <a:ext cx="7218290" cy="139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87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8000"/>
    </mc:Choice>
    <mc:Fallback xmlns="">
      <p:transition advClick="0" advTm="8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VM2NIC Best Practice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963248" y="1328880"/>
            <a:ext cx="2144514" cy="576262"/>
          </a:xfrm>
        </p:spPr>
        <p:txBody>
          <a:bodyPr/>
          <a:lstStyle/>
          <a:p>
            <a:r>
              <a:rPr lang="en-US" dirty="0" smtClean="0"/>
              <a:t>Tips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963248" y="1905142"/>
            <a:ext cx="2970134" cy="2840039"/>
          </a:xfrm>
        </p:spPr>
        <p:txBody>
          <a:bodyPr/>
          <a:lstStyle/>
          <a:p>
            <a:r>
              <a:rPr lang="en-US" dirty="0" smtClean="0"/>
              <a:t>VIRTIO queue size = NIC queue size</a:t>
            </a:r>
          </a:p>
          <a:p>
            <a:r>
              <a:rPr lang="en-US" dirty="0" smtClean="0"/>
              <a:t>Free </a:t>
            </a:r>
            <a:r>
              <a:rPr lang="en-US" smtClean="0"/>
              <a:t>threshold = </a:t>
            </a:r>
            <a:r>
              <a:rPr lang="en-US" dirty="0" smtClean="0"/>
              <a:t>TXD –burst size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4728" y="3358884"/>
            <a:ext cx="2128362" cy="3052081"/>
          </a:xfrm>
          <a:prstGeom prst="rect">
            <a:avLst/>
          </a:prstGeom>
        </p:spPr>
      </p:pic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9627579"/>
              </p:ext>
            </p:extLst>
          </p:nvPr>
        </p:nvGraphicFramePr>
        <p:xfrm>
          <a:off x="709481" y="1617011"/>
          <a:ext cx="8253767" cy="45354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7710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VM2NIC Best Practice</a:t>
            </a:r>
            <a:endParaRPr lang="en-US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7702645"/>
              </p:ext>
            </p:extLst>
          </p:nvPr>
        </p:nvGraphicFramePr>
        <p:xfrm>
          <a:off x="709481" y="1755648"/>
          <a:ext cx="8571679" cy="4480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8184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8000"/>
    </mc:Choice>
    <mc:Fallback xmlns="">
      <p:transition advClick="0" advTm="8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矩形 20"/>
          <p:cNvSpPr/>
          <p:nvPr/>
        </p:nvSpPr>
        <p:spPr>
          <a:xfrm>
            <a:off x="3215575" y="3739479"/>
            <a:ext cx="7918245" cy="2782378"/>
          </a:xfrm>
          <a:prstGeom prst="rect">
            <a:avLst/>
          </a:prstGeom>
          <a:solidFill>
            <a:srgbClr val="FFFFFF">
              <a:alpha val="0"/>
            </a:srgbClr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73" name="矩形 12"/>
          <p:cNvSpPr/>
          <p:nvPr/>
        </p:nvSpPr>
        <p:spPr>
          <a:xfrm>
            <a:off x="7571615" y="1351280"/>
            <a:ext cx="3562205" cy="1783514"/>
          </a:xfrm>
          <a:prstGeom prst="rect">
            <a:avLst/>
          </a:prstGeom>
          <a:solidFill>
            <a:srgbClr val="FFFFFF"/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74" name="文本框 21"/>
          <p:cNvSpPr txBox="1"/>
          <p:nvPr/>
        </p:nvSpPr>
        <p:spPr>
          <a:xfrm>
            <a:off x="846255" y="1397443"/>
            <a:ext cx="1052760" cy="314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b="1">
                <a:solidFill>
                  <a:srgbClr val="000000"/>
                </a:solidFill>
                <a:latin typeface="Arial"/>
                <a:ea typeface="微软雅黑"/>
              </a:rPr>
              <a:t>GUEST0</a:t>
            </a:r>
          </a:p>
        </p:txBody>
      </p:sp>
      <p:sp>
        <p:nvSpPr>
          <p:cNvPr id="675" name="文本框 3"/>
          <p:cNvSpPr txBox="1"/>
          <p:nvPr/>
        </p:nvSpPr>
        <p:spPr>
          <a:xfrm>
            <a:off x="6199006" y="1397443"/>
            <a:ext cx="1052760" cy="314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b="1" dirty="0">
                <a:solidFill>
                  <a:srgbClr val="000000"/>
                </a:solidFill>
                <a:latin typeface="Arial"/>
                <a:ea typeface="微软雅黑"/>
              </a:rPr>
              <a:t>GUEST1</a:t>
            </a:r>
          </a:p>
        </p:txBody>
      </p:sp>
      <p:cxnSp>
        <p:nvCxnSpPr>
          <p:cNvPr id="676" name="直接连接符 8"/>
          <p:cNvCxnSpPr/>
          <p:nvPr/>
        </p:nvCxnSpPr>
        <p:spPr>
          <a:xfrm>
            <a:off x="766445" y="3438926"/>
            <a:ext cx="10511155" cy="16293"/>
          </a:xfrm>
          <a:prstGeom prst="line">
            <a:avLst/>
          </a:prstGeom>
          <a:noFill/>
          <a:ln w="6350" cap="flat" cmpd="sng" algn="ctr">
            <a:solidFill>
              <a:srgbClr val="5B9BD5"/>
            </a:solidFill>
            <a:prstDash val="sysDash"/>
            <a:miter lim="800000"/>
          </a:ln>
          <a:effectLst/>
        </p:spPr>
      </p:cxnSp>
      <p:sp>
        <p:nvSpPr>
          <p:cNvPr id="678" name="文本框 24"/>
          <p:cNvSpPr txBox="1"/>
          <p:nvPr/>
        </p:nvSpPr>
        <p:spPr>
          <a:xfrm>
            <a:off x="3190596" y="3805513"/>
            <a:ext cx="929695" cy="288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zh-CN" sz="1600" b="1">
                <a:solidFill>
                  <a:srgbClr val="000000"/>
                </a:solidFill>
                <a:latin typeface="Arial"/>
                <a:ea typeface="微软雅黑"/>
              </a:rPr>
              <a:t>VHOST</a:t>
            </a:r>
          </a:p>
        </p:txBody>
      </p:sp>
      <p:sp>
        <p:nvSpPr>
          <p:cNvPr id="679" name="矩形 9"/>
          <p:cNvSpPr/>
          <p:nvPr/>
        </p:nvSpPr>
        <p:spPr>
          <a:xfrm>
            <a:off x="4057442" y="3740342"/>
            <a:ext cx="3562205" cy="1783514"/>
          </a:xfrm>
          <a:prstGeom prst="rect">
            <a:avLst/>
          </a:prstGeom>
          <a:solidFill>
            <a:srgbClr val="FFFFFF"/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80" name="矩形 10"/>
          <p:cNvSpPr/>
          <p:nvPr/>
        </p:nvSpPr>
        <p:spPr>
          <a:xfrm>
            <a:off x="7571615" y="3740342"/>
            <a:ext cx="3562205" cy="1783514"/>
          </a:xfrm>
          <a:prstGeom prst="rect">
            <a:avLst/>
          </a:prstGeom>
          <a:solidFill>
            <a:srgbClr val="FFFFFF"/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81" name="矩形 11"/>
          <p:cNvSpPr/>
          <p:nvPr/>
        </p:nvSpPr>
        <p:spPr>
          <a:xfrm>
            <a:off x="2071429" y="1351280"/>
            <a:ext cx="3562205" cy="1783514"/>
          </a:xfrm>
          <a:prstGeom prst="rect">
            <a:avLst/>
          </a:prstGeom>
          <a:solidFill>
            <a:srgbClr val="FFFFFF"/>
          </a:solidFill>
          <a:ln w="28575" cap="flat" cmpd="sng" algn="ctr">
            <a:solidFill>
              <a:srgbClr val="FFFFFF">
                <a:lumMod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aphicFrame>
        <p:nvGraphicFramePr>
          <p:cNvPr id="682" name="表格 13"/>
          <p:cNvGraphicFramePr/>
          <p:nvPr>
            <p:extLst/>
          </p:nvPr>
        </p:nvGraphicFramePr>
        <p:xfrm>
          <a:off x="2246280" y="1600016"/>
          <a:ext cx="3346450" cy="365760"/>
        </p:xfrm>
        <a:graphic>
          <a:graphicData uri="http://schemas.openxmlformats.org/drawingml/2006/table">
            <a:tbl>
              <a:tblPr firstRow="1" bandRow="1"/>
              <a:tblGrid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683" name="文本框 22"/>
          <p:cNvSpPr txBox="1"/>
          <p:nvPr/>
        </p:nvSpPr>
        <p:spPr>
          <a:xfrm>
            <a:off x="2177436" y="1416994"/>
            <a:ext cx="468503" cy="183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AVAIL</a:t>
            </a:r>
          </a:p>
        </p:txBody>
      </p:sp>
      <p:sp>
        <p:nvSpPr>
          <p:cNvPr id="684" name="文本框 23"/>
          <p:cNvSpPr txBox="1"/>
          <p:nvPr/>
        </p:nvSpPr>
        <p:spPr>
          <a:xfrm>
            <a:off x="2198760" y="2038835"/>
            <a:ext cx="447179" cy="183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DESC</a:t>
            </a:r>
          </a:p>
        </p:txBody>
      </p:sp>
      <p:graphicFrame>
        <p:nvGraphicFramePr>
          <p:cNvPr id="685" name="表格 14"/>
          <p:cNvGraphicFramePr/>
          <p:nvPr>
            <p:extLst/>
          </p:nvPr>
        </p:nvGraphicFramePr>
        <p:xfrm>
          <a:off x="2246889" y="2206650"/>
          <a:ext cx="3346450" cy="365760"/>
        </p:xfrm>
        <a:graphic>
          <a:graphicData uri="http://schemas.openxmlformats.org/drawingml/2006/table">
            <a:tbl>
              <a:tblPr firstRow="1" bandRow="1"/>
              <a:tblGrid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686" name="矩形 15"/>
          <p:cNvSpPr/>
          <p:nvPr/>
        </p:nvSpPr>
        <p:spPr>
          <a:xfrm>
            <a:off x="3676767" y="2729105"/>
            <a:ext cx="675034" cy="194970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28575" cap="flat" cmpd="sng" algn="ctr">
            <a:solidFill>
              <a:srgbClr val="ED7D31">
                <a:lumMod val="20000"/>
                <a:lumOff val="8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687" name="直接连接符 16"/>
          <p:cNvCxnSpPr/>
          <p:nvPr/>
        </p:nvCxnSpPr>
        <p:spPr>
          <a:xfrm>
            <a:off x="4076875" y="1874821"/>
            <a:ext cx="0" cy="158583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688" name="直接连接符 17"/>
          <p:cNvCxnSpPr/>
          <p:nvPr/>
        </p:nvCxnSpPr>
        <p:spPr>
          <a:xfrm flipV="1">
            <a:off x="3056564" y="2033404"/>
            <a:ext cx="1020311" cy="4888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689" name="直接箭头连接符 18"/>
          <p:cNvCxnSpPr/>
          <p:nvPr/>
        </p:nvCxnSpPr>
        <p:spPr>
          <a:xfrm>
            <a:off x="3066724" y="2045895"/>
            <a:ext cx="0" cy="195513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690" name="直接连接符 19"/>
          <p:cNvCxnSpPr/>
          <p:nvPr/>
        </p:nvCxnSpPr>
        <p:spPr>
          <a:xfrm>
            <a:off x="3072765" y="2500287"/>
            <a:ext cx="0" cy="128613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691" name="直接连接符 25"/>
          <p:cNvCxnSpPr/>
          <p:nvPr/>
        </p:nvCxnSpPr>
        <p:spPr>
          <a:xfrm flipV="1">
            <a:off x="3072765" y="2615055"/>
            <a:ext cx="950657" cy="3951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692" name="直接箭头连接符 27"/>
          <p:cNvCxnSpPr>
            <a:endCxn id="686" idx="0"/>
          </p:cNvCxnSpPr>
          <p:nvPr/>
        </p:nvCxnSpPr>
        <p:spPr>
          <a:xfrm>
            <a:off x="4014284" y="2606909"/>
            <a:ext cx="0" cy="122196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graphicFrame>
        <p:nvGraphicFramePr>
          <p:cNvPr id="693" name="表格 28"/>
          <p:cNvGraphicFramePr/>
          <p:nvPr>
            <p:extLst/>
          </p:nvPr>
        </p:nvGraphicFramePr>
        <p:xfrm>
          <a:off x="7767180" y="1586982"/>
          <a:ext cx="3346450" cy="365760"/>
        </p:xfrm>
        <a:graphic>
          <a:graphicData uri="http://schemas.openxmlformats.org/drawingml/2006/table">
            <a:tbl>
              <a:tblPr firstRow="1" bandRow="1"/>
              <a:tblGrid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694" name="文本框 30"/>
          <p:cNvSpPr txBox="1"/>
          <p:nvPr/>
        </p:nvSpPr>
        <p:spPr>
          <a:xfrm>
            <a:off x="7702601" y="2033404"/>
            <a:ext cx="447179" cy="183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DESC</a:t>
            </a:r>
          </a:p>
        </p:txBody>
      </p:sp>
      <p:graphicFrame>
        <p:nvGraphicFramePr>
          <p:cNvPr id="695" name="表格 31"/>
          <p:cNvGraphicFramePr/>
          <p:nvPr>
            <p:extLst/>
          </p:nvPr>
        </p:nvGraphicFramePr>
        <p:xfrm>
          <a:off x="7767789" y="2193616"/>
          <a:ext cx="3346450" cy="365760"/>
        </p:xfrm>
        <a:graphic>
          <a:graphicData uri="http://schemas.openxmlformats.org/drawingml/2006/table">
            <a:tbl>
              <a:tblPr firstRow="1" bandRow="1"/>
              <a:tblGrid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696" name="矩形 33"/>
          <p:cNvSpPr/>
          <p:nvPr/>
        </p:nvSpPr>
        <p:spPr>
          <a:xfrm>
            <a:off x="8762063" y="2729105"/>
            <a:ext cx="675034" cy="194970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28575" cap="flat" cmpd="sng" algn="ctr">
            <a:solidFill>
              <a:srgbClr val="ED7D31">
                <a:lumMod val="20000"/>
                <a:lumOff val="8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97" name="文本框 34"/>
          <p:cNvSpPr txBox="1"/>
          <p:nvPr/>
        </p:nvSpPr>
        <p:spPr>
          <a:xfrm>
            <a:off x="7699555" y="1416994"/>
            <a:ext cx="447179" cy="183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USED</a:t>
            </a:r>
          </a:p>
        </p:txBody>
      </p:sp>
      <p:cxnSp>
        <p:nvCxnSpPr>
          <p:cNvPr id="698" name="直接连接符 36"/>
          <p:cNvCxnSpPr/>
          <p:nvPr/>
        </p:nvCxnSpPr>
        <p:spPr>
          <a:xfrm>
            <a:off x="8597224" y="1874821"/>
            <a:ext cx="0" cy="113506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699" name="直接连接符 37"/>
          <p:cNvCxnSpPr/>
          <p:nvPr/>
        </p:nvCxnSpPr>
        <p:spPr>
          <a:xfrm>
            <a:off x="8588672" y="1988327"/>
            <a:ext cx="1352995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00" name="直接箭头连接符 38"/>
          <p:cNvCxnSpPr/>
          <p:nvPr/>
        </p:nvCxnSpPr>
        <p:spPr>
          <a:xfrm>
            <a:off x="9941667" y="1988327"/>
            <a:ext cx="0" cy="211806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701" name="直接连接符 39"/>
          <p:cNvCxnSpPr/>
          <p:nvPr/>
        </p:nvCxnSpPr>
        <p:spPr>
          <a:xfrm>
            <a:off x="9924522" y="2446044"/>
            <a:ext cx="0" cy="137945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02" name="直接连接符 40"/>
          <p:cNvCxnSpPr/>
          <p:nvPr/>
        </p:nvCxnSpPr>
        <p:spPr>
          <a:xfrm>
            <a:off x="9087395" y="2583013"/>
            <a:ext cx="837127" cy="976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03" name="直接箭头连接符 42"/>
          <p:cNvCxnSpPr>
            <a:endCxn id="696" idx="0"/>
          </p:cNvCxnSpPr>
          <p:nvPr/>
        </p:nvCxnSpPr>
        <p:spPr>
          <a:xfrm>
            <a:off x="9096534" y="2590616"/>
            <a:ext cx="3046" cy="138488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graphicFrame>
        <p:nvGraphicFramePr>
          <p:cNvPr id="704" name="表格 43"/>
          <p:cNvGraphicFramePr/>
          <p:nvPr>
            <p:extLst/>
          </p:nvPr>
        </p:nvGraphicFramePr>
        <p:xfrm>
          <a:off x="4167812" y="4035241"/>
          <a:ext cx="3346450" cy="365760"/>
        </p:xfrm>
        <a:graphic>
          <a:graphicData uri="http://schemas.openxmlformats.org/drawingml/2006/table">
            <a:tbl>
              <a:tblPr firstRow="1" bandRow="1"/>
              <a:tblGrid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705" name="文本框 44"/>
          <p:cNvSpPr txBox="1"/>
          <p:nvPr/>
        </p:nvSpPr>
        <p:spPr>
          <a:xfrm>
            <a:off x="4098968" y="3852219"/>
            <a:ext cx="468503" cy="183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AVAIL</a:t>
            </a:r>
          </a:p>
        </p:txBody>
      </p:sp>
      <p:sp>
        <p:nvSpPr>
          <p:cNvPr id="706" name="文本框 45"/>
          <p:cNvSpPr txBox="1"/>
          <p:nvPr/>
        </p:nvSpPr>
        <p:spPr>
          <a:xfrm>
            <a:off x="4120291" y="4474060"/>
            <a:ext cx="447179" cy="183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DESC</a:t>
            </a:r>
          </a:p>
        </p:txBody>
      </p:sp>
      <p:graphicFrame>
        <p:nvGraphicFramePr>
          <p:cNvPr id="707" name="表格 46"/>
          <p:cNvGraphicFramePr/>
          <p:nvPr>
            <p:extLst>
              <p:ext uri="{D42A27DB-BD31-4B8C-83A1-F6EECF244321}">
                <p14:modId xmlns:p14="http://schemas.microsoft.com/office/powerpoint/2010/main" val="1200202340"/>
              </p:ext>
            </p:extLst>
          </p:nvPr>
        </p:nvGraphicFramePr>
        <p:xfrm>
          <a:off x="4168421" y="4641875"/>
          <a:ext cx="3346450" cy="365760"/>
        </p:xfrm>
        <a:graphic>
          <a:graphicData uri="http://schemas.openxmlformats.org/drawingml/2006/table">
            <a:tbl>
              <a:tblPr firstRow="1" bandRow="1"/>
              <a:tblGrid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cxnSp>
        <p:nvCxnSpPr>
          <p:cNvPr id="708" name="直接连接符 48"/>
          <p:cNvCxnSpPr/>
          <p:nvPr/>
        </p:nvCxnSpPr>
        <p:spPr>
          <a:xfrm>
            <a:off x="5999676" y="4300964"/>
            <a:ext cx="0" cy="178677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09" name="直接连接符 49"/>
          <p:cNvCxnSpPr/>
          <p:nvPr/>
        </p:nvCxnSpPr>
        <p:spPr>
          <a:xfrm flipV="1">
            <a:off x="5002254" y="4474060"/>
            <a:ext cx="997422" cy="3259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10" name="直接箭头连接符 50"/>
          <p:cNvCxnSpPr/>
          <p:nvPr/>
        </p:nvCxnSpPr>
        <p:spPr>
          <a:xfrm>
            <a:off x="5004766" y="4473609"/>
            <a:ext cx="0" cy="195513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711" name="直接连接符 51"/>
          <p:cNvCxnSpPr/>
          <p:nvPr/>
        </p:nvCxnSpPr>
        <p:spPr>
          <a:xfrm>
            <a:off x="5002254" y="4944376"/>
            <a:ext cx="0" cy="113506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12" name="直接连接符 52"/>
          <p:cNvCxnSpPr/>
          <p:nvPr/>
        </p:nvCxnSpPr>
        <p:spPr>
          <a:xfrm>
            <a:off x="5002254" y="5049737"/>
            <a:ext cx="942700" cy="543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13" name="直接箭头连接符 53"/>
          <p:cNvCxnSpPr/>
          <p:nvPr/>
        </p:nvCxnSpPr>
        <p:spPr>
          <a:xfrm>
            <a:off x="5944345" y="5049737"/>
            <a:ext cx="4265" cy="106989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graphicFrame>
        <p:nvGraphicFramePr>
          <p:cNvPr id="714" name="表格 54"/>
          <p:cNvGraphicFramePr/>
          <p:nvPr>
            <p:extLst/>
          </p:nvPr>
        </p:nvGraphicFramePr>
        <p:xfrm>
          <a:off x="7761088" y="4014604"/>
          <a:ext cx="3346450" cy="365760"/>
        </p:xfrm>
        <a:graphic>
          <a:graphicData uri="http://schemas.openxmlformats.org/drawingml/2006/table">
            <a:tbl>
              <a:tblPr firstRow="1" bandRow="1"/>
              <a:tblGrid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715" name="文本框 55"/>
          <p:cNvSpPr txBox="1"/>
          <p:nvPr/>
        </p:nvSpPr>
        <p:spPr>
          <a:xfrm>
            <a:off x="7696509" y="4461025"/>
            <a:ext cx="447179" cy="183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DESC</a:t>
            </a:r>
          </a:p>
        </p:txBody>
      </p:sp>
      <p:graphicFrame>
        <p:nvGraphicFramePr>
          <p:cNvPr id="716" name="表格 56"/>
          <p:cNvGraphicFramePr/>
          <p:nvPr>
            <p:extLst/>
          </p:nvPr>
        </p:nvGraphicFramePr>
        <p:xfrm>
          <a:off x="7761697" y="4621238"/>
          <a:ext cx="3346450" cy="365760"/>
        </p:xfrm>
        <a:graphic>
          <a:graphicData uri="http://schemas.openxmlformats.org/drawingml/2006/table">
            <a:tbl>
              <a:tblPr firstRow="1" bandRow="1"/>
              <a:tblGrid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  <a:gridCol w="334645"/>
              </a:tblGrid>
              <a:tr h="3657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b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  <a:ea typeface="微软雅黑"/>
                        </a:defRPr>
                      </a:lvl9pPr>
                    </a:lstStyle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</a:tr>
            </a:tbl>
          </a:graphicData>
        </a:graphic>
      </p:graphicFrame>
      <p:sp>
        <p:nvSpPr>
          <p:cNvPr id="717" name="矩形 57"/>
          <p:cNvSpPr/>
          <p:nvPr/>
        </p:nvSpPr>
        <p:spPr>
          <a:xfrm>
            <a:off x="8755971" y="5156726"/>
            <a:ext cx="675034" cy="194970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28575" cap="flat" cmpd="sng" algn="ctr">
            <a:solidFill>
              <a:srgbClr val="ED7D31">
                <a:lumMod val="20000"/>
                <a:lumOff val="8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18" name="文本框 58"/>
          <p:cNvSpPr txBox="1"/>
          <p:nvPr/>
        </p:nvSpPr>
        <p:spPr>
          <a:xfrm>
            <a:off x="7693462" y="3844616"/>
            <a:ext cx="447179" cy="1830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800" b="1">
                <a:solidFill>
                  <a:srgbClr val="000000"/>
                </a:solidFill>
                <a:latin typeface="Arial"/>
                <a:ea typeface="微软雅黑"/>
              </a:rPr>
              <a:t>USED</a:t>
            </a:r>
          </a:p>
        </p:txBody>
      </p:sp>
      <p:cxnSp>
        <p:nvCxnSpPr>
          <p:cNvPr id="719" name="直接连接符 59"/>
          <p:cNvCxnSpPr/>
          <p:nvPr/>
        </p:nvCxnSpPr>
        <p:spPr>
          <a:xfrm>
            <a:off x="8587321" y="4302443"/>
            <a:ext cx="0" cy="113506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20" name="直接连接符 60"/>
          <p:cNvCxnSpPr/>
          <p:nvPr/>
        </p:nvCxnSpPr>
        <p:spPr>
          <a:xfrm>
            <a:off x="8587321" y="4415949"/>
            <a:ext cx="1337201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21" name="直接箭头连接符 61"/>
          <p:cNvCxnSpPr/>
          <p:nvPr/>
        </p:nvCxnSpPr>
        <p:spPr>
          <a:xfrm>
            <a:off x="9924522" y="4420293"/>
            <a:ext cx="0" cy="211806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722" name="直接连接符 62"/>
          <p:cNvCxnSpPr/>
          <p:nvPr/>
        </p:nvCxnSpPr>
        <p:spPr>
          <a:xfrm>
            <a:off x="9925522" y="4875404"/>
            <a:ext cx="0" cy="137945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23" name="直接连接符 63"/>
          <p:cNvCxnSpPr/>
          <p:nvPr/>
        </p:nvCxnSpPr>
        <p:spPr>
          <a:xfrm>
            <a:off x="9087395" y="5007635"/>
            <a:ext cx="837127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724" name="直接箭头连接符 64"/>
          <p:cNvCxnSpPr>
            <a:endCxn id="717" idx="0"/>
          </p:cNvCxnSpPr>
          <p:nvPr/>
        </p:nvCxnSpPr>
        <p:spPr>
          <a:xfrm flipH="1">
            <a:off x="9093488" y="5007635"/>
            <a:ext cx="3046" cy="149091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725" name="直接箭头连接符 66"/>
          <p:cNvCxnSpPr/>
          <p:nvPr/>
        </p:nvCxnSpPr>
        <p:spPr>
          <a:xfrm>
            <a:off x="2317926" y="3134794"/>
            <a:ext cx="0" cy="846138"/>
          </a:xfrm>
          <a:prstGeom prst="straightConnector1">
            <a:avLst/>
          </a:prstGeom>
          <a:noFill/>
          <a:ln w="15875" cap="flat" cmpd="sng" algn="ctr">
            <a:solidFill>
              <a:srgbClr val="ED7D31"/>
            </a:solidFill>
            <a:prstDash val="solid"/>
            <a:miter lim="800000"/>
            <a:tailEnd type="arrow"/>
          </a:ln>
          <a:effectLst/>
        </p:spPr>
      </p:cxnSp>
      <p:sp>
        <p:nvSpPr>
          <p:cNvPr id="726" name="文本框 74"/>
          <p:cNvSpPr txBox="1"/>
          <p:nvPr/>
        </p:nvSpPr>
        <p:spPr>
          <a:xfrm>
            <a:off x="6494269" y="2401077"/>
            <a:ext cx="985744" cy="314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altLang="zh-CN" b="1" dirty="0">
                <a:solidFill>
                  <a:srgbClr val="000000"/>
                </a:solidFill>
                <a:latin typeface="Arial"/>
                <a:ea typeface="微软雅黑"/>
              </a:rPr>
              <a:t>IRQFD</a:t>
            </a:r>
          </a:p>
        </p:txBody>
      </p:sp>
      <p:sp>
        <p:nvSpPr>
          <p:cNvPr id="727" name="文本框 86"/>
          <p:cNvSpPr txBox="1"/>
          <p:nvPr/>
        </p:nvSpPr>
        <p:spPr>
          <a:xfrm>
            <a:off x="2150021" y="5208863"/>
            <a:ext cx="1040576" cy="314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b="1" dirty="0" err="1">
                <a:solidFill>
                  <a:srgbClr val="000000"/>
                </a:solidFill>
                <a:latin typeface="Arial"/>
                <a:ea typeface="微软雅黑"/>
              </a:rPr>
              <a:t>eventFD</a:t>
            </a:r>
            <a:endParaRPr lang="en-US" altLang="zh-CN" b="1" dirty="0">
              <a:solidFill>
                <a:srgbClr val="000000"/>
              </a:solidFill>
              <a:latin typeface="Arial"/>
              <a:ea typeface="微软雅黑"/>
            </a:endParaRPr>
          </a:p>
        </p:txBody>
      </p:sp>
      <p:sp>
        <p:nvSpPr>
          <p:cNvPr id="730" name="矩形 47"/>
          <p:cNvSpPr/>
          <p:nvPr/>
        </p:nvSpPr>
        <p:spPr>
          <a:xfrm>
            <a:off x="5598299" y="5164330"/>
            <a:ext cx="675034" cy="194970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28575" cap="flat" cmpd="sng" algn="ctr">
            <a:solidFill>
              <a:srgbClr val="ED7D31">
                <a:lumMod val="20000"/>
                <a:lumOff val="8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31" name="圆角矩形 2"/>
          <p:cNvSpPr/>
          <p:nvPr/>
        </p:nvSpPr>
        <p:spPr>
          <a:xfrm>
            <a:off x="2071429" y="3973329"/>
            <a:ext cx="877300" cy="589255"/>
          </a:xfrm>
          <a:prstGeom prst="roundRect">
            <a:avLst/>
          </a:prstGeom>
          <a:solidFill>
            <a:srgbClr val="5B9BD5">
              <a:lumMod val="40000"/>
              <a:lumOff val="60000"/>
            </a:srgbClr>
          </a:solidFill>
          <a:ln w="285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微软雅黑"/>
                <a:cs typeface="+mn-cs"/>
                <a:sym typeface="+mn-ea"/>
              </a:rPr>
              <a:t>KVM</a:t>
            </a:r>
          </a:p>
        </p:txBody>
      </p:sp>
      <p:sp>
        <p:nvSpPr>
          <p:cNvPr id="733" name="爆炸形 2 27"/>
          <p:cNvSpPr/>
          <p:nvPr/>
        </p:nvSpPr>
        <p:spPr>
          <a:xfrm>
            <a:off x="8779319" y="5545738"/>
            <a:ext cx="1453278" cy="738452"/>
          </a:xfrm>
          <a:prstGeom prst="irregularSeal2">
            <a:avLst/>
          </a:prstGeom>
          <a:solidFill>
            <a:srgbClr val="FFC000"/>
          </a:solidFill>
          <a:ln w="12700" cap="flat" cmpd="sng" algn="ctr">
            <a:solidFill>
              <a:srgbClr val="FFC000">
                <a:shade val="50000"/>
              </a:srgb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734" name="Elbow Connector 733"/>
          <p:cNvCxnSpPr>
            <a:endCxn id="717" idx="2"/>
          </p:cNvCxnSpPr>
          <p:nvPr/>
        </p:nvCxnSpPr>
        <p:spPr>
          <a:xfrm flipV="1">
            <a:off x="5935816" y="5351696"/>
            <a:ext cx="3157672" cy="351665"/>
          </a:xfrm>
          <a:prstGeom prst="bentConnector2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735" name="Elbow Connector 734"/>
          <p:cNvCxnSpPr/>
          <p:nvPr/>
        </p:nvCxnSpPr>
        <p:spPr>
          <a:xfrm rot="10800000">
            <a:off x="2645939" y="4562584"/>
            <a:ext cx="544657" cy="309019"/>
          </a:xfrm>
          <a:prstGeom prst="bentConnector3">
            <a:avLst>
              <a:gd name="adj1" fmla="val 99960"/>
            </a:avLst>
          </a:prstGeom>
          <a:noFill/>
          <a:ln w="15875" cap="flat" cmpd="sng" algn="ctr">
            <a:solidFill>
              <a:srgbClr val="ED7D31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736" name="Elbow Connector 735"/>
          <p:cNvCxnSpPr/>
          <p:nvPr/>
        </p:nvCxnSpPr>
        <p:spPr>
          <a:xfrm>
            <a:off x="2317926" y="4562584"/>
            <a:ext cx="872670" cy="594143"/>
          </a:xfrm>
          <a:prstGeom prst="bentConnector3">
            <a:avLst>
              <a:gd name="adj1" fmla="val -857"/>
            </a:avLst>
          </a:prstGeom>
          <a:noFill/>
          <a:ln w="15875" cap="flat" cmpd="sng" algn="ctr">
            <a:solidFill>
              <a:srgbClr val="ED7D31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737" name="Elbow Connector 736"/>
          <p:cNvCxnSpPr/>
          <p:nvPr/>
        </p:nvCxnSpPr>
        <p:spPr>
          <a:xfrm flipV="1">
            <a:off x="2637776" y="2202037"/>
            <a:ext cx="4915562" cy="1295409"/>
          </a:xfrm>
          <a:prstGeom prst="bentConnector3">
            <a:avLst>
              <a:gd name="adj1" fmla="val 75234"/>
            </a:avLst>
          </a:prstGeom>
          <a:noFill/>
          <a:ln w="15875" cap="flat" cmpd="sng" algn="ctr">
            <a:solidFill>
              <a:srgbClr val="ED7D31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738" name="Straight Connector 737"/>
          <p:cNvCxnSpPr/>
          <p:nvPr/>
        </p:nvCxnSpPr>
        <p:spPr>
          <a:xfrm flipH="1">
            <a:off x="2626638" y="3492692"/>
            <a:ext cx="6460" cy="490955"/>
          </a:xfrm>
          <a:prstGeom prst="line">
            <a:avLst/>
          </a:prstGeom>
          <a:noFill/>
          <a:ln w="15875" cap="flat" cmpd="sng" algn="ctr">
            <a:solidFill>
              <a:srgbClr val="ED7D3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740" name="Title 1"/>
          <p:cNvSpPr>
            <a:spLocks noGrp="1"/>
          </p:cNvSpPr>
          <p:nvPr>
            <p:ph type="title"/>
          </p:nvPr>
        </p:nvSpPr>
        <p:spPr>
          <a:xfrm>
            <a:off x="709481" y="539917"/>
            <a:ext cx="7899532" cy="706964"/>
          </a:xfrm>
        </p:spPr>
        <p:txBody>
          <a:bodyPr/>
          <a:lstStyle/>
          <a:p>
            <a:r>
              <a:rPr lang="en-US" dirty="0" smtClean="0"/>
              <a:t>VM2VM De-queue zero-copy</a:t>
            </a:r>
            <a:endParaRPr lang="en-US" dirty="0"/>
          </a:p>
        </p:txBody>
      </p:sp>
      <p:cxnSp>
        <p:nvCxnSpPr>
          <p:cNvPr id="86" name="直接箭头连接符 64"/>
          <p:cNvCxnSpPr/>
          <p:nvPr/>
        </p:nvCxnSpPr>
        <p:spPr>
          <a:xfrm>
            <a:off x="5023258" y="6126568"/>
            <a:ext cx="140476" cy="0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sp>
        <p:nvSpPr>
          <p:cNvPr id="90" name="矩形 19"/>
          <p:cNvSpPr/>
          <p:nvPr/>
        </p:nvSpPr>
        <p:spPr>
          <a:xfrm>
            <a:off x="4661047" y="6050800"/>
            <a:ext cx="362210" cy="151534"/>
          </a:xfrm>
          <a:prstGeom prst="rect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FFC000">
                <a:lumMod val="60000"/>
                <a:lumOff val="4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7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96" name="直接连接符 91"/>
          <p:cNvCxnSpPr/>
          <p:nvPr/>
        </p:nvCxnSpPr>
        <p:spPr>
          <a:xfrm>
            <a:off x="4048143" y="6365528"/>
            <a:ext cx="2589501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sp>
        <p:nvSpPr>
          <p:cNvPr id="84" name="爆炸形 2 9"/>
          <p:cNvSpPr/>
          <p:nvPr/>
        </p:nvSpPr>
        <p:spPr>
          <a:xfrm>
            <a:off x="3318104" y="5494881"/>
            <a:ext cx="1167458" cy="707454"/>
          </a:xfrm>
          <a:prstGeom prst="irregularSeal2">
            <a:avLst/>
          </a:prstGeom>
          <a:solidFill>
            <a:srgbClr val="5B9BD5">
              <a:lumMod val="60000"/>
              <a:lumOff val="40000"/>
            </a:srgbClr>
          </a:solidFill>
          <a:ln w="28575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6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85" name="直接箭头连接符 63"/>
          <p:cNvCxnSpPr>
            <a:stCxn id="89" idx="3"/>
            <a:endCxn id="90" idx="1"/>
          </p:cNvCxnSpPr>
          <p:nvPr/>
        </p:nvCxnSpPr>
        <p:spPr>
          <a:xfrm>
            <a:off x="4520573" y="6126568"/>
            <a:ext cx="140476" cy="0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87" name="直接箭头连接符 68"/>
          <p:cNvCxnSpPr/>
          <p:nvPr/>
        </p:nvCxnSpPr>
        <p:spPr>
          <a:xfrm>
            <a:off x="5535020" y="6126568"/>
            <a:ext cx="140476" cy="0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88" name="直接箭头连接符 69"/>
          <p:cNvCxnSpPr/>
          <p:nvPr/>
        </p:nvCxnSpPr>
        <p:spPr>
          <a:xfrm>
            <a:off x="6017824" y="6126568"/>
            <a:ext cx="140476" cy="0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sp>
        <p:nvSpPr>
          <p:cNvPr id="89" name="矩形 18"/>
          <p:cNvSpPr/>
          <p:nvPr/>
        </p:nvSpPr>
        <p:spPr>
          <a:xfrm>
            <a:off x="4189483" y="6050800"/>
            <a:ext cx="331089" cy="151534"/>
          </a:xfrm>
          <a:prstGeom prst="rect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FFC000">
                <a:lumMod val="40000"/>
                <a:lumOff val="6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1" name="矩形 29"/>
          <p:cNvSpPr/>
          <p:nvPr/>
        </p:nvSpPr>
        <p:spPr>
          <a:xfrm>
            <a:off x="5158114" y="6050800"/>
            <a:ext cx="362210" cy="151534"/>
          </a:xfrm>
          <a:prstGeom prst="rect">
            <a:avLst/>
          </a:prstGeom>
          <a:solidFill>
            <a:srgbClr val="FFC000">
              <a:lumMod val="60000"/>
              <a:lumOff val="40000"/>
            </a:srgbClr>
          </a:solidFill>
          <a:ln w="12700" cap="flat" cmpd="sng" algn="ctr">
            <a:solidFill>
              <a:srgbClr val="FFC000">
                <a:lumMod val="60000"/>
                <a:lumOff val="40000"/>
              </a:srgbClr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2" name="矩形 30"/>
          <p:cNvSpPr/>
          <p:nvPr/>
        </p:nvSpPr>
        <p:spPr>
          <a:xfrm>
            <a:off x="5655613" y="6050800"/>
            <a:ext cx="362210" cy="151534"/>
          </a:xfrm>
          <a:prstGeom prst="rect">
            <a:avLst/>
          </a:prstGeom>
          <a:solidFill>
            <a:srgbClr val="70AD47"/>
          </a:solidFill>
          <a:ln w="12700" cap="flat" cmpd="sng" algn="ctr">
            <a:solidFill>
              <a:srgbClr val="70AD47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3" name="矩形 33"/>
          <p:cNvSpPr/>
          <p:nvPr/>
        </p:nvSpPr>
        <p:spPr>
          <a:xfrm>
            <a:off x="6152680" y="6050800"/>
            <a:ext cx="362210" cy="151534"/>
          </a:xfrm>
          <a:prstGeom prst="rect">
            <a:avLst/>
          </a:prstGeom>
          <a:solidFill>
            <a:srgbClr val="70AD47"/>
          </a:solidFill>
          <a:ln w="12700" cap="flat" cmpd="sng" algn="ctr">
            <a:solidFill>
              <a:srgbClr val="70AD47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94" name="肘形连接符 72"/>
          <p:cNvCxnSpPr>
            <a:stCxn id="730" idx="2"/>
            <a:endCxn id="90" idx="0"/>
          </p:cNvCxnSpPr>
          <p:nvPr/>
        </p:nvCxnSpPr>
        <p:spPr>
          <a:xfrm rot="5400000">
            <a:off x="5043234" y="5158218"/>
            <a:ext cx="691500" cy="1093664"/>
          </a:xfrm>
          <a:prstGeom prst="bentConnector3">
            <a:avLst>
              <a:gd name="adj1" fmla="val 50000"/>
            </a:avLst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95" name="直接连接符 90"/>
          <p:cNvCxnSpPr/>
          <p:nvPr/>
        </p:nvCxnSpPr>
        <p:spPr>
          <a:xfrm>
            <a:off x="6637644" y="6121908"/>
            <a:ext cx="0" cy="244398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97" name="直接连接符 92"/>
          <p:cNvCxnSpPr/>
          <p:nvPr/>
        </p:nvCxnSpPr>
        <p:spPr>
          <a:xfrm>
            <a:off x="4047716" y="6133557"/>
            <a:ext cx="0" cy="23274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cxnSp>
        <p:nvCxnSpPr>
          <p:cNvPr id="98" name="直接箭头连接符 94"/>
          <p:cNvCxnSpPr>
            <a:endCxn id="89" idx="1"/>
          </p:cNvCxnSpPr>
          <p:nvPr/>
        </p:nvCxnSpPr>
        <p:spPr>
          <a:xfrm flipV="1">
            <a:off x="4048153" y="6126660"/>
            <a:ext cx="141339" cy="11657"/>
          </a:xfrm>
          <a:prstGeom prst="straightConnector1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5" name="Straight Connector 4"/>
          <p:cNvCxnSpPr>
            <a:stCxn id="93" idx="3"/>
          </p:cNvCxnSpPr>
          <p:nvPr/>
        </p:nvCxnSpPr>
        <p:spPr>
          <a:xfrm>
            <a:off x="6514890" y="6126567"/>
            <a:ext cx="122754" cy="0"/>
          </a:xfrm>
          <a:prstGeom prst="line">
            <a:avLst/>
          </a:prstGeom>
          <a:noFill/>
          <a:ln w="15875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sp>
        <p:nvSpPr>
          <p:cNvPr id="6" name="TextBox 5"/>
          <p:cNvSpPr txBox="1"/>
          <p:nvPr/>
        </p:nvSpPr>
        <p:spPr>
          <a:xfrm>
            <a:off x="4603129" y="6020692"/>
            <a:ext cx="6403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ZMBUF</a:t>
            </a:r>
            <a:endParaRPr lang="en-US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30212" y="5691683"/>
            <a:ext cx="1033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HOLD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082755" y="5792368"/>
            <a:ext cx="9821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COPY</a:t>
            </a:r>
          </a:p>
        </p:txBody>
      </p:sp>
    </p:spTree>
    <p:extLst>
      <p:ext uri="{BB962C8B-B14F-4D97-AF65-F5344CB8AC3E}">
        <p14:creationId xmlns:p14="http://schemas.microsoft.com/office/powerpoint/2010/main" val="1432302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" grpId="0" animBg="1"/>
      <p:bldP spid="696" grpId="0" animBg="1"/>
      <p:bldP spid="717" grpId="0" animBg="1"/>
      <p:bldP spid="726" grpId="1"/>
      <p:bldP spid="727" grpId="0"/>
      <p:bldP spid="730" grpId="0" animBg="1"/>
      <p:bldP spid="733" grpId="0" animBg="1"/>
      <p:bldP spid="90" grpId="0" animBg="1"/>
      <p:bldP spid="84" grpId="0" animBg="1"/>
      <p:bldP spid="89" grpId="0" animBg="1"/>
      <p:bldP spid="91" grpId="0" animBg="1"/>
      <p:bldP spid="92" grpId="0" animBg="1"/>
      <p:bldP spid="93" grpId="0" animBg="1"/>
      <p:bldP spid="6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VM2VM </a:t>
            </a:r>
            <a:r>
              <a:rPr lang="en-US" dirty="0"/>
              <a:t>Best Practice</a:t>
            </a: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9333818"/>
              </p:ext>
            </p:extLst>
          </p:nvPr>
        </p:nvGraphicFramePr>
        <p:xfrm>
          <a:off x="709481" y="1636890"/>
          <a:ext cx="10334151" cy="46415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5161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PDK Summit Template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PDK Summit Template" id="{5A5C03D9-3724-4796-8CF1-B787CF7AA7C7}" vid="{96E1B639-B5AA-44BD-8F2E-BC68291A3B1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DPDK Summit Template</Template>
  <TotalTime>10237</TotalTime>
  <Words>300</Words>
  <Application>Microsoft Office PowerPoint</Application>
  <PresentationFormat>Widescreen</PresentationFormat>
  <Paragraphs>158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微软雅黑</vt:lpstr>
      <vt:lpstr>宋体</vt:lpstr>
      <vt:lpstr>Arial</vt:lpstr>
      <vt:lpstr>Calibri</vt:lpstr>
      <vt:lpstr>Century Gothic</vt:lpstr>
      <vt:lpstr>Wingdings</vt:lpstr>
      <vt:lpstr>Wingdings 3</vt:lpstr>
      <vt:lpstr>DPDK Summit Template</vt:lpstr>
      <vt:lpstr>Vhost Zero-copy Best Practice</vt:lpstr>
      <vt:lpstr>Agenda</vt:lpstr>
      <vt:lpstr>VM2NIC</vt:lpstr>
      <vt:lpstr>VM2NIC Dequeue zero-copy</vt:lpstr>
      <vt:lpstr>VM2NIC Best Practice</vt:lpstr>
      <vt:lpstr>VM2NIC Best Practice</vt:lpstr>
      <vt:lpstr>VM2NIC Best Practice</vt:lpstr>
      <vt:lpstr>VM2VM De-queue zero-copy</vt:lpstr>
      <vt:lpstr>VM2VM Best Practice</vt:lpstr>
      <vt:lpstr>VM2VM Best Practice</vt:lpstr>
      <vt:lpstr>VM2VM Best Practice</vt:lpstr>
      <vt:lpstr>NUMA Best Practice</vt:lpstr>
      <vt:lpstr>NUMA Best Practice</vt:lpstr>
      <vt:lpstr>NUMA Best Practice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Johnson, Brian</dc:creator>
  <cp:keywords>CTPClassification=CTP_PUBLIC:VisualMarkings=, CTPClassification=CTP_NT</cp:keywords>
  <cp:lastModifiedBy>Liu, Yong</cp:lastModifiedBy>
  <cp:revision>389</cp:revision>
  <dcterms:created xsi:type="dcterms:W3CDTF">2017-11-15T17:31:17Z</dcterms:created>
  <dcterms:modified xsi:type="dcterms:W3CDTF">2018-06-20T08:10:29Z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64c2f559-57be-4071-bf64-376a59519e21</vt:lpwstr>
  </property>
  <property fmtid="{D5CDD505-2E9C-101B-9397-08002B2CF9AE}" pid="3" name="CTP_TimeStamp">
    <vt:lpwstr>2018-06-20 08:10:29Z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